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2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varova-ea@rosenergoatom.ru" TargetMode="External"/><Relationship Id="rId5" Type="http://schemas.openxmlformats.org/officeDocument/2006/relationships/hyperlink" Target="mailto:A.mishchuk@kvmz.ru" TargetMode="External"/><Relationship Id="rId10" Type="http://schemas.openxmlformats.org/officeDocument/2006/relationships/image" Target="../media/image5.jpeg"/><Relationship Id="rId4" Type="http://schemas.openxmlformats.org/officeDocument/2006/relationships/hyperlink" Target="mailto:s.solodukhin@kvmz.ru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-1845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 (10)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Имущественный комплекс «Промплощадка», принадлежащий АО «ВПО «Точмаш», расположенный по адресу: Владимирская область, г. Владимир, ул. Северная, 1а.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780928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err="1" smtClean="0"/>
              <a:t>Здания,сооружения</a:t>
            </a:r>
            <a:r>
              <a:rPr lang="ru-RU" dirty="0" smtClean="0"/>
              <a:t> (81)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1556792"/>
            <a:ext cx="3744016" cy="126880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/>
              <a:t>Площадь: </a:t>
            </a:r>
            <a:r>
              <a:rPr lang="ru-RU" sz="950" dirty="0" smtClean="0"/>
              <a:t>57,33 </a:t>
            </a:r>
            <a:r>
              <a:rPr lang="ru-RU" sz="950" dirty="0"/>
              <a:t>Га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/>
              <a:t>Право</a:t>
            </a:r>
            <a:r>
              <a:rPr lang="ru-RU" sz="950" b="1" dirty="0"/>
              <a:t>: </a:t>
            </a:r>
            <a:r>
              <a:rPr lang="ru-RU" sz="950" dirty="0" smtClean="0"/>
              <a:t>собственность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Обременения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 smtClean="0">
                <a:solidFill>
                  <a:schemeClr val="tx1"/>
                </a:solidFill>
                <a:cs typeface="Arial" charset="0"/>
              </a:rPr>
              <a:t>отсутствуют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Категория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/>
              <a:t>земли населенных пунктов </a:t>
            </a:r>
            <a:endParaRPr lang="ru-RU" sz="950" dirty="0" smtClean="0">
              <a:solidFill>
                <a:schemeClr val="tx1"/>
              </a:solidFill>
              <a:cs typeface="Arial" charset="0"/>
            </a:endParaRPr>
          </a:p>
          <a:p>
            <a:pPr marL="180000" lvl="1"/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ВРИ: </a:t>
            </a:r>
            <a:r>
              <a:rPr lang="ru-RU" sz="950" dirty="0" smtClean="0"/>
              <a:t>для </a:t>
            </a:r>
            <a:r>
              <a:rPr lang="ru-RU" sz="950" dirty="0"/>
              <a:t>содержания зданий и </a:t>
            </a:r>
            <a:r>
              <a:rPr lang="ru-RU" sz="950" dirty="0" smtClean="0"/>
              <a:t>сооружений, </a:t>
            </a:r>
            <a:r>
              <a:rPr lang="ru-RU" sz="950" dirty="0"/>
              <a:t>для </a:t>
            </a:r>
            <a:r>
              <a:rPr lang="ru-RU" sz="950" dirty="0" smtClean="0"/>
              <a:t>размещения </a:t>
            </a:r>
            <a:r>
              <a:rPr lang="ru-RU" sz="950" dirty="0"/>
              <a:t>и </a:t>
            </a:r>
            <a:r>
              <a:rPr lang="ru-RU" sz="950" dirty="0" smtClean="0"/>
              <a:t>эксплуатации объектов  ж/д транспорта</a:t>
            </a:r>
            <a:endParaRPr lang="ru-RU" sz="12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 smtClean="0">
                <a:cs typeface="Arial" charset="0"/>
              </a:rPr>
              <a:t>Площадь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263 967,30 </a:t>
            </a:r>
            <a:r>
              <a:rPr lang="ru-RU" sz="950" dirty="0">
                <a:cs typeface="Arial" charset="0"/>
              </a:rPr>
              <a:t>кв.м.</a:t>
            </a:r>
          </a:p>
          <a:p>
            <a:pPr marL="180000" lvl="1"/>
            <a:r>
              <a:rPr lang="ru-RU" sz="950" b="1" dirty="0">
                <a:cs typeface="Arial" charset="0"/>
              </a:rPr>
              <a:t>Право: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собственность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cs typeface="Arial" charset="0"/>
              </a:rPr>
              <a:t>Обременения: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объекты гражданской обороны</a:t>
            </a:r>
          </a:p>
          <a:p>
            <a:pPr marL="180000" lvl="1"/>
            <a:r>
              <a:rPr lang="ru-RU" sz="950" b="1" dirty="0" smtClean="0">
                <a:cs typeface="Arial" charset="0"/>
              </a:rPr>
              <a:t>Состояние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 smtClean="0">
                <a:cs typeface="Arial" charset="0"/>
              </a:rPr>
              <a:t>удовлетворительное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solidFill>
                  <a:prstClr val="black"/>
                </a:solidFill>
              </a:rPr>
              <a:t>Количество этажей</a:t>
            </a:r>
            <a:r>
              <a:rPr lang="ru-RU" sz="950" dirty="0">
                <a:solidFill>
                  <a:prstClr val="black"/>
                </a:solidFill>
              </a:rPr>
              <a:t>: </a:t>
            </a:r>
            <a:r>
              <a:rPr lang="ru-RU" sz="950" dirty="0" smtClean="0">
                <a:solidFill>
                  <a:prstClr val="black"/>
                </a:solidFill>
              </a:rPr>
              <a:t>одноэтажные</a:t>
            </a:r>
            <a:r>
              <a:rPr lang="ru-RU" sz="950" dirty="0">
                <a:solidFill>
                  <a:prstClr val="black"/>
                </a:solidFill>
              </a:rPr>
              <a:t>, </a:t>
            </a:r>
            <a:r>
              <a:rPr lang="ru-RU" sz="950" dirty="0" smtClean="0">
                <a:solidFill>
                  <a:prstClr val="black"/>
                </a:solidFill>
              </a:rPr>
              <a:t>многоэтажные</a:t>
            </a:r>
            <a:endParaRPr lang="ru-RU" sz="950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414908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</a:t>
            </a:r>
            <a:r>
              <a:rPr lang="ru-RU" smtClean="0"/>
              <a:t>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21481" y="4437112"/>
            <a:ext cx="358702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>
                <a:latin typeface="+mn-lt"/>
              </a:rPr>
              <a:t>Электричество</a:t>
            </a:r>
            <a:r>
              <a:rPr lang="ru-RU" sz="950" b="1" dirty="0" smtClean="0">
                <a:latin typeface="+mn-lt"/>
              </a:rPr>
              <a:t>: </a:t>
            </a:r>
            <a:r>
              <a:rPr lang="ru-RU" sz="950" dirty="0" smtClean="0">
                <a:latin typeface="+mn-lt"/>
              </a:rPr>
              <a:t>есть, </a:t>
            </a:r>
            <a:r>
              <a:rPr lang="ru-RU" sz="950" dirty="0" smtClean="0"/>
              <a:t>макс. разрешенная  мощность – 35 мВт</a:t>
            </a:r>
            <a:endParaRPr lang="ru-RU" sz="950" dirty="0" smtClean="0">
              <a:latin typeface="+mn-lt"/>
            </a:endParaRPr>
          </a:p>
          <a:p>
            <a:pPr marL="180000" lvl="1"/>
            <a:r>
              <a:rPr lang="ru-RU" sz="950" b="1" dirty="0" smtClean="0">
                <a:latin typeface="+mn-lt"/>
              </a:rPr>
              <a:t>Водоснабжение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 есть,  65 куб. м/ час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Канализация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центральная 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Теплоснабжение: </a:t>
            </a:r>
            <a:r>
              <a:rPr lang="ru-RU" sz="950" dirty="0" smtClean="0"/>
              <a:t>собственная котельная, 10 Гкал/час</a:t>
            </a:r>
            <a:endParaRPr lang="ru-RU" sz="950" dirty="0"/>
          </a:p>
          <a:p>
            <a:pPr marL="180000" lvl="1"/>
            <a:r>
              <a:rPr lang="ru-RU" sz="950" b="1" dirty="0" smtClean="0"/>
              <a:t>Газоснабжение:</a:t>
            </a:r>
            <a:r>
              <a:rPr lang="ru-RU" sz="950" b="1" dirty="0" smtClean="0">
                <a:latin typeface="+mn-lt"/>
              </a:rPr>
              <a:t> </a:t>
            </a:r>
            <a:r>
              <a:rPr lang="ru-RU" sz="950" dirty="0" smtClean="0"/>
              <a:t>есть, разрешенный </a:t>
            </a:r>
            <a:r>
              <a:rPr lang="ru-RU" sz="950" dirty="0"/>
              <a:t>о</a:t>
            </a:r>
            <a:r>
              <a:rPr lang="ru-RU" sz="950" dirty="0" smtClean="0"/>
              <a:t>бъем потребления 10000 куб. м  в год</a:t>
            </a:r>
            <a:endParaRPr lang="ru-RU" sz="950" dirty="0"/>
          </a:p>
        </p:txBody>
      </p:sp>
      <p:sp>
        <p:nvSpPr>
          <p:cNvPr id="20" name="TextBox 19"/>
          <p:cNvSpPr txBox="1"/>
          <p:nvPr/>
        </p:nvSpPr>
        <p:spPr>
          <a:xfrm>
            <a:off x="5616496" y="5517232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67240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50" dirty="0" smtClean="0"/>
              <a:t>Солодухин Сергей Анатольевич, тел. 8 </a:t>
            </a:r>
            <a:r>
              <a:rPr lang="ru-RU" sz="950" dirty="0"/>
              <a:t>(</a:t>
            </a:r>
            <a:r>
              <a:rPr lang="ru-RU" sz="950" dirty="0" smtClean="0"/>
              <a:t>49232)9-43-00</a:t>
            </a:r>
          </a:p>
          <a:p>
            <a:r>
              <a:rPr lang="ru-RU" sz="950" dirty="0" smtClean="0"/>
              <a:t>Мищук Александр Владимирович, тел.: 8(49232)9-40-04 доб. 1153</a:t>
            </a:r>
          </a:p>
          <a:p>
            <a:r>
              <a:rPr lang="ru-RU" sz="950" b="1" dirty="0" smtClean="0"/>
              <a:t>E-</a:t>
            </a:r>
            <a:r>
              <a:rPr lang="ru-RU" sz="950" b="1" dirty="0" err="1" smtClean="0"/>
              <a:t>mail</a:t>
            </a:r>
            <a:r>
              <a:rPr lang="ru-RU" sz="950" b="1" dirty="0"/>
              <a:t>: </a:t>
            </a:r>
            <a:r>
              <a:rPr lang="en-US" sz="1000" u="sng" dirty="0">
                <a:hlinkClick r:id="rId4"/>
              </a:rPr>
              <a:t>s</a:t>
            </a:r>
            <a:r>
              <a:rPr lang="ru-RU" sz="1000" u="sng" dirty="0" smtClean="0">
                <a:hlinkClick r:id="rId4"/>
              </a:rPr>
              <a:t>.solodukhin@kvmz.ru</a:t>
            </a:r>
            <a:r>
              <a:rPr lang="ru-RU" sz="1000" u="sng" dirty="0" smtClean="0"/>
              <a:t>, </a:t>
            </a:r>
            <a:r>
              <a:rPr lang="en-US" sz="1000" u="sng" dirty="0" smtClean="0"/>
              <a:t>a</a:t>
            </a:r>
            <a:r>
              <a:rPr lang="ru-RU" sz="950" u="sng" dirty="0" smtClean="0">
                <a:hlinkClick r:id="rId5"/>
              </a:rPr>
              <a:t>.</a:t>
            </a:r>
            <a:r>
              <a:rPr lang="en-US" sz="950" u="sng" dirty="0" err="1" smtClean="0">
                <a:hlinkClick r:id="rId5"/>
              </a:rPr>
              <a:t>mishchuk</a:t>
            </a:r>
            <a:r>
              <a:rPr lang="ru-RU" sz="950" u="sng" dirty="0" smtClean="0">
                <a:hlinkClick r:id="rId5"/>
              </a:rPr>
              <a:t>@</a:t>
            </a:r>
            <a:r>
              <a:rPr lang="en-US" sz="950" u="sng" dirty="0" err="1" smtClean="0">
                <a:hlinkClick r:id="rId5"/>
              </a:rPr>
              <a:t>kvmz</a:t>
            </a:r>
            <a:r>
              <a:rPr lang="ru-RU" sz="950" u="sng" dirty="0" smtClean="0">
                <a:hlinkClick r:id="rId5"/>
              </a:rPr>
              <a:t>.</a:t>
            </a:r>
            <a:r>
              <a:rPr lang="en-US" sz="950" u="sng" dirty="0" err="1" smtClean="0">
                <a:hlinkClick r:id="rId5"/>
              </a:rPr>
              <a:t>ru</a:t>
            </a:r>
            <a:endParaRPr lang="en-US" sz="950" dirty="0">
              <a:hlinkClick r:id="rId6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Аукцион Начальная </a:t>
            </a:r>
            <a:r>
              <a:rPr lang="ru-RU" sz="1400" b="1" dirty="0">
                <a:solidFill>
                  <a:srgbClr val="0070C0"/>
                </a:solidFill>
              </a:rPr>
              <a:t>цена</a:t>
            </a:r>
            <a:r>
              <a:rPr lang="ru-RU" sz="1400" dirty="0">
                <a:solidFill>
                  <a:srgbClr val="0070C0"/>
                </a:solidFill>
              </a:rPr>
              <a:t>: 1 </a:t>
            </a:r>
            <a:r>
              <a:rPr lang="ru-RU" sz="1400" dirty="0" smtClean="0">
                <a:solidFill>
                  <a:srgbClr val="0070C0"/>
                </a:solidFill>
              </a:rPr>
              <a:t>985,75 </a:t>
            </a:r>
            <a:r>
              <a:rPr lang="ru-RU" sz="1400" dirty="0">
                <a:solidFill>
                  <a:srgbClr val="0070C0"/>
                </a:solidFill>
              </a:rPr>
              <a:t>млн. руб.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Шаг </a:t>
            </a:r>
            <a:r>
              <a:rPr lang="ru-RU" sz="1400" b="1" dirty="0">
                <a:solidFill>
                  <a:srgbClr val="0070C0"/>
                </a:solidFill>
              </a:rPr>
              <a:t>аукциона: </a:t>
            </a:r>
            <a:r>
              <a:rPr lang="ru-RU" sz="1400" dirty="0" smtClean="0">
                <a:solidFill>
                  <a:srgbClr val="0070C0"/>
                </a:solidFill>
              </a:rPr>
              <a:t>19,857 </a:t>
            </a:r>
            <a:r>
              <a:rPr lang="ru-RU" sz="1400" dirty="0">
                <a:solidFill>
                  <a:srgbClr val="0070C0"/>
                </a:solidFill>
              </a:rPr>
              <a:t>млн. руб.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Задаток: </a:t>
            </a:r>
            <a:r>
              <a:rPr lang="ru-RU" sz="1400" dirty="0" smtClean="0">
                <a:solidFill>
                  <a:srgbClr val="0070C0"/>
                </a:solidFill>
              </a:rPr>
              <a:t> 99,287 млн. </a:t>
            </a:r>
            <a:r>
              <a:rPr lang="ru-RU" sz="1400" dirty="0">
                <a:solidFill>
                  <a:srgbClr val="0070C0"/>
                </a:solidFill>
              </a:rPr>
              <a:t>руб.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Период </a:t>
            </a:r>
            <a:r>
              <a:rPr lang="ru-RU" sz="1400" b="1" dirty="0">
                <a:solidFill>
                  <a:srgbClr val="0070C0"/>
                </a:solidFill>
              </a:rPr>
              <a:t>приема </a:t>
            </a:r>
            <a:r>
              <a:rPr lang="ru-RU" sz="1400" b="1" dirty="0" smtClean="0">
                <a:solidFill>
                  <a:srgbClr val="0070C0"/>
                </a:solidFill>
              </a:rPr>
              <a:t>заявок: 1</a:t>
            </a:r>
            <a:r>
              <a:rPr lang="ru-RU" sz="1400" dirty="0" smtClean="0">
                <a:solidFill>
                  <a:srgbClr val="0070C0"/>
                </a:solidFill>
              </a:rPr>
              <a:t>6.12.2019 -16.01.2020</a:t>
            </a: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453336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https</a:t>
            </a:r>
            <a:r>
              <a:rPr lang="ru-RU" sz="1000" b="1" u="sng" dirty="0"/>
              <a:t>://</a:t>
            </a:r>
            <a:r>
              <a:rPr lang="en-US" sz="1000" b="1" u="sng" dirty="0"/>
              <a:t>www</a:t>
            </a:r>
            <a:r>
              <a:rPr lang="ru-RU" sz="1000" b="1" u="sng" dirty="0"/>
              <a:t>.</a:t>
            </a:r>
            <a:r>
              <a:rPr lang="en-US" sz="1000" b="1" u="sng" dirty="0" err="1"/>
              <a:t>roseltorg</a:t>
            </a:r>
            <a:r>
              <a:rPr lang="ru-RU" sz="1000" b="1" u="sng" dirty="0"/>
              <a:t>.</a:t>
            </a:r>
            <a:r>
              <a:rPr lang="en-US" sz="1000" b="1" u="sng" dirty="0" err="1" smtClean="0"/>
              <a:t>ru</a:t>
            </a:r>
            <a:r>
              <a:rPr lang="ru-RU" sz="1000" b="1" u="sng" dirty="0" smtClean="0"/>
              <a:t>/</a:t>
            </a:r>
            <a:r>
              <a:rPr lang="ru-RU" sz="1000" b="1" dirty="0" smtClean="0"/>
              <a:t>COM13121900088;</a:t>
            </a:r>
            <a:r>
              <a:rPr lang="en-US" sz="1000" b="1" dirty="0" smtClean="0"/>
              <a:t> </a:t>
            </a:r>
            <a:r>
              <a:rPr lang="ru-RU" sz="1000" b="1" u="sng" dirty="0" smtClean="0"/>
              <a:t> </a:t>
            </a:r>
            <a:r>
              <a:rPr lang="en-US" sz="1000" b="1" u="sng" dirty="0"/>
              <a:t>http://</a:t>
            </a:r>
            <a:r>
              <a:rPr lang="en-US" sz="1000" b="1" u="sng" dirty="0" smtClean="0"/>
              <a:t>www.atomproperty.ru/prodazha-neprofilnykh-aktivov/70500</a:t>
            </a:r>
            <a:endParaRPr lang="ru-RU" sz="1000" b="1" dirty="0"/>
          </a:p>
        </p:txBody>
      </p:sp>
      <p:pic>
        <p:nvPicPr>
          <p:cNvPr id="26" name="Picture 3" descr="\\f1\OBMEN\ОКУиС\Обмен\В.М.Наумову\точмаш\32 корпус (лицевая часть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609" y="4527491"/>
            <a:ext cx="2405616" cy="174953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21" y="2271184"/>
            <a:ext cx="4847230" cy="202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1" y="4527491"/>
            <a:ext cx="2467170" cy="175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Прямоугольник 27"/>
          <p:cNvSpPr/>
          <p:nvPr/>
        </p:nvSpPr>
        <p:spPr>
          <a:xfrm>
            <a:off x="179512" y="6381328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4829</TotalTime>
  <Words>223</Words>
  <Application>Microsoft Office PowerPoint</Application>
  <PresentationFormat>Экран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Имущественный комплекс «Промплощадка», принадлежащий АО «ВПО «Точмаш», расположенный по адресу: Владимирская область, г. Владимир, ул. Северная, 1а.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Мищук Александр Владимирович</cp:lastModifiedBy>
  <cp:revision>72</cp:revision>
  <cp:lastPrinted>2019-11-20T07:46:34Z</cp:lastPrinted>
  <dcterms:created xsi:type="dcterms:W3CDTF">2016-10-31T13:36:47Z</dcterms:created>
  <dcterms:modified xsi:type="dcterms:W3CDTF">2019-12-16T14:02:11Z</dcterms:modified>
</cp:coreProperties>
</file>