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83" r:id="rId3"/>
    <p:sldMasterId id="2147483685" r:id="rId4"/>
    <p:sldMasterId id="2147483687" r:id="rId5"/>
    <p:sldMasterId id="2147483689" r:id="rId6"/>
    <p:sldMasterId id="2147483691" r:id="rId7"/>
    <p:sldMasterId id="2147483693" r:id="rId8"/>
  </p:sldMasterIdLst>
  <p:notesMasterIdLst>
    <p:notesMasterId r:id="rId17"/>
  </p:notesMasterIdLst>
  <p:handoutMasterIdLst>
    <p:handoutMasterId r:id="rId18"/>
  </p:handoutMasterIdLst>
  <p:sldIdLst>
    <p:sldId id="256" r:id="rId9"/>
    <p:sldId id="360" r:id="rId10"/>
    <p:sldId id="362" r:id="rId11"/>
    <p:sldId id="351" r:id="rId12"/>
    <p:sldId id="363" r:id="rId13"/>
    <p:sldId id="345" r:id="rId14"/>
    <p:sldId id="350" r:id="rId15"/>
    <p:sldId id="359" r:id="rId16"/>
  </p:sldIdLst>
  <p:sldSz cx="9144000" cy="6858000" type="screen4x3"/>
  <p:notesSz cx="6794500" cy="9906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617" autoAdjust="0"/>
    <p:restoredTop sz="99140" autoAdjust="0"/>
  </p:normalViewPr>
  <p:slideViewPr>
    <p:cSldViewPr>
      <p:cViewPr>
        <p:scale>
          <a:sx n="100" d="100"/>
          <a:sy n="100" d="100"/>
        </p:scale>
        <p:origin x="-2148" y="-438"/>
      </p:cViewPr>
      <p:guideLst>
        <p:guide orient="horz" pos="1888"/>
        <p:guide pos="295"/>
      </p:guideLst>
    </p:cSldViewPr>
  </p:slideViewPr>
  <p:outlineViewPr>
    <p:cViewPr>
      <p:scale>
        <a:sx n="33" d="100"/>
        <a:sy n="33" d="100"/>
      </p:scale>
      <p:origin x="264" y="498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9404257-7EAE-47ED-8812-597AD1F7E9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3D13C58-DD29-4763-939A-11E2FBEBA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6" Type="http://schemas.openxmlformats.org/officeDocument/2006/relationships/slide" Target="../slides/slide3.xml"/><Relationship Id="rId5" Type="http://schemas.openxmlformats.org/officeDocument/2006/relationships/slide" Target="../slides/slide6.xml"/><Relationship Id="rId4" Type="http://schemas.openxmlformats.org/officeDocument/2006/relationships/hyperlink" Target="http://www.rosatom.ru/" TargetMode="Externa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atom.ru/" TargetMode="Externa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slide" Target="../slides/slide3.xml"/><Relationship Id="rId4" Type="http://schemas.openxmlformats.org/officeDocument/2006/relationships/slide" Target="../slides/slide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6" Type="http://schemas.openxmlformats.org/officeDocument/2006/relationships/slide" Target="../slides/slide3.xml"/><Relationship Id="rId5" Type="http://schemas.openxmlformats.org/officeDocument/2006/relationships/slide" Target="../slides/slide6.xml"/><Relationship Id="rId4" Type="http://schemas.openxmlformats.org/officeDocument/2006/relationships/hyperlink" Target="http://www.rosatom.ru/" TargetMode="Externa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Relationship Id="rId6" Type="http://schemas.openxmlformats.org/officeDocument/2006/relationships/slide" Target="../slides/slide3.xml"/><Relationship Id="rId5" Type="http://schemas.openxmlformats.org/officeDocument/2006/relationships/slide" Target="../slides/slide6.xml"/><Relationship Id="rId4" Type="http://schemas.openxmlformats.org/officeDocument/2006/relationships/hyperlink" Target="http://www.rosatom.ru/" TargetMode="Externa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Relationship Id="rId6" Type="http://schemas.openxmlformats.org/officeDocument/2006/relationships/slide" Target="../slides/slide3.xml"/><Relationship Id="rId5" Type="http://schemas.openxmlformats.org/officeDocument/2006/relationships/slide" Target="../slides/slide6.xml"/><Relationship Id="rId4" Type="http://schemas.openxmlformats.org/officeDocument/2006/relationships/hyperlink" Target="http://www.rosatom.ru/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Relationship Id="rId6" Type="http://schemas.openxmlformats.org/officeDocument/2006/relationships/slide" Target="../slides/slide3.xml"/><Relationship Id="rId5" Type="http://schemas.openxmlformats.org/officeDocument/2006/relationships/slide" Target="../slides/slide6.xml"/><Relationship Id="rId4" Type="http://schemas.openxmlformats.org/officeDocument/2006/relationships/hyperlink" Target="http://www.rosatom.ru/" TargetMode="Externa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225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662BD-8C6C-49E6-A87F-B5763AEB6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6EFFB-1A03-4F76-B616-2A2092176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225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644900"/>
            <a:ext cx="6688137" cy="1008063"/>
          </a:xfrm>
        </p:spPr>
        <p:txBody>
          <a:bodyPr anchor="ctr"/>
          <a:lstStyle>
            <a:lvl1pPr marL="0" indent="0">
              <a:buFontTx/>
              <a:buNone/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7F597-AA82-46A8-84E2-4E17E86F3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66710-EE52-4FD3-9B33-415716220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A45AF-EE04-4227-B0C1-1B6963BB6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D9504-6C9E-4453-9FA6-329B3F289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C4A0A-F0A6-44CC-A277-22D4D36B8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FE63E-C97C-47CB-B474-C445E046B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814B0-14D3-44A5-A211-3B6432E3A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58902-9514-4A75-934E-AF435DB738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E9511-0142-4BD9-86BA-1279F4FD1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2A675-3429-420C-8994-73796060F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1E45-BBAE-43A4-9A39-2B75EADB3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77788"/>
            <a:ext cx="8207375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13" y="1557338"/>
            <a:ext cx="8207375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313" y="3897313"/>
            <a:ext cx="8207375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4DCCA-E526-4700-AC81-849A30302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77788"/>
            <a:ext cx="8207375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557338"/>
            <a:ext cx="8207375" cy="452755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C5526-93A7-4D27-B00C-7B4ABC6E4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chemeClr val="hlink"/>
                </a:solidFill>
              </a:rPr>
              <a:t>www.rosatom.ru</a:t>
            </a:r>
            <a:endParaRPr lang="ru-RU" sz="1400" b="1" smtClean="0">
              <a:solidFill>
                <a:schemeClr val="hlink"/>
              </a:solidFill>
            </a:endParaRPr>
          </a:p>
        </p:txBody>
      </p:sp>
      <p:sp>
        <p:nvSpPr>
          <p:cNvPr id="6" name="navigation1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5705475" y="1076325"/>
            <a:ext cx="360363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navigation2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6069013" y="1076325"/>
            <a:ext cx="360362" cy="360363"/>
          </a:xfrm>
          <a:prstGeom prst="ellipse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8" name="navigation3"/>
          <p:cNvSpPr>
            <a:spLocks noChangeArrowheads="1"/>
          </p:cNvSpPr>
          <p:nvPr userDrawn="1"/>
        </p:nvSpPr>
        <p:spPr bwMode="auto">
          <a:xfrm>
            <a:off x="6432550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navigation4"/>
          <p:cNvSpPr>
            <a:spLocks noChangeArrowheads="1"/>
          </p:cNvSpPr>
          <p:nvPr userDrawn="1"/>
        </p:nvSpPr>
        <p:spPr bwMode="auto">
          <a:xfrm>
            <a:off x="6796088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navigation5"/>
          <p:cNvSpPr>
            <a:spLocks noChangeArrowheads="1"/>
          </p:cNvSpPr>
          <p:nvPr userDrawn="1"/>
        </p:nvSpPr>
        <p:spPr bwMode="auto">
          <a:xfrm>
            <a:off x="7159625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navigation6"/>
          <p:cNvSpPr>
            <a:spLocks noChangeArrowheads="1"/>
          </p:cNvSpPr>
          <p:nvPr userDrawn="1"/>
        </p:nvSpPr>
        <p:spPr bwMode="auto">
          <a:xfrm>
            <a:off x="7524750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>
    <p:spli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B1B6B-5B20-46B8-B9D7-C13A0243A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96F61-5D1D-4FD9-BC07-DC988A35C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DCE92-5DDD-4FB7-BA71-7D31A54E1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8824B-9F93-407E-B7BD-65F9F1D38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50513-F2CD-4E02-9C0E-C6E584551F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73B4A-3771-47A3-94C2-22B2A2BA0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E5772-B603-4379-84E2-E35A5D2A2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39A37-8748-4793-B535-C5F2FFE0C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D8337-1FBF-4DC2-944F-5B0E4BF80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CD1B2-21E3-4F1E-821F-2E3E6E5FA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C82CA-ED65-4A1C-91ED-515483DEC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hlinkClick r:id="rId3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chemeClr val="hlink"/>
                </a:solidFill>
              </a:rPr>
              <a:t>www.rosatom.ru</a:t>
            </a:r>
            <a:endParaRPr lang="ru-RU" sz="1400" b="1" smtClean="0">
              <a:solidFill>
                <a:schemeClr val="hlink"/>
              </a:solidFill>
            </a:endParaRPr>
          </a:p>
        </p:txBody>
      </p:sp>
      <p:sp>
        <p:nvSpPr>
          <p:cNvPr id="5" name="navigation1">
            <a:hlinkClick r:id="rId4" action="ppaction://hlinksldjump"/>
          </p:cNvPr>
          <p:cNvSpPr>
            <a:spLocks noChangeArrowheads="1"/>
          </p:cNvSpPr>
          <p:nvPr userDrawn="1"/>
        </p:nvSpPr>
        <p:spPr bwMode="auto">
          <a:xfrm>
            <a:off x="5705475" y="1076325"/>
            <a:ext cx="360363" cy="360363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6" name="navigation2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6069013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navigation3"/>
          <p:cNvSpPr>
            <a:spLocks noChangeArrowheads="1"/>
          </p:cNvSpPr>
          <p:nvPr userDrawn="1"/>
        </p:nvSpPr>
        <p:spPr bwMode="auto">
          <a:xfrm>
            <a:off x="6432550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navigation4"/>
          <p:cNvSpPr>
            <a:spLocks noChangeArrowheads="1"/>
          </p:cNvSpPr>
          <p:nvPr userDrawn="1"/>
        </p:nvSpPr>
        <p:spPr bwMode="auto">
          <a:xfrm>
            <a:off x="6796088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" name="navigation5"/>
          <p:cNvSpPr>
            <a:spLocks noChangeArrowheads="1"/>
          </p:cNvSpPr>
          <p:nvPr userDrawn="1"/>
        </p:nvSpPr>
        <p:spPr bwMode="auto">
          <a:xfrm>
            <a:off x="7159625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0" name="navigation6"/>
          <p:cNvSpPr>
            <a:spLocks noChangeArrowheads="1"/>
          </p:cNvSpPr>
          <p:nvPr userDrawn="1"/>
        </p:nvSpPr>
        <p:spPr bwMode="auto">
          <a:xfrm>
            <a:off x="7524750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11" name="navigation8" descr="ujkm,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split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31F1F-FA6A-4F20-9037-234F59604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6BA34-44EF-49EB-8E3F-C895EC50F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56991-5006-4789-92BC-4652C99E6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FCD05-A7A0-476C-AE0B-CC43B0934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6E444-30EE-4B2B-ACB7-90F495851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FA76A-EDAC-4888-93F1-349763110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1A20C-D6DE-46D1-A2A5-576DBD7A8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CD35D-2F8A-475C-B11E-E0AD3A4BC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61291-B00C-42D5-ADB2-4B043C9AF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4C7F1-F2BC-4893-BB8B-59F927847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E3C5D-A125-49EC-A5A1-292808E18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chemeClr val="hlink"/>
                </a:solidFill>
              </a:rPr>
              <a:t>www.rosatom.ru</a:t>
            </a:r>
            <a:endParaRPr lang="ru-RU" sz="1400" b="1" smtClean="0">
              <a:solidFill>
                <a:schemeClr val="hlink"/>
              </a:solidFill>
            </a:endParaRPr>
          </a:p>
        </p:txBody>
      </p:sp>
      <p:sp>
        <p:nvSpPr>
          <p:cNvPr id="6" name="navigation1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5705475" y="1076325"/>
            <a:ext cx="360363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navigation2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6069013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navigation3"/>
          <p:cNvSpPr>
            <a:spLocks noChangeArrowheads="1"/>
          </p:cNvSpPr>
          <p:nvPr userDrawn="1"/>
        </p:nvSpPr>
        <p:spPr bwMode="auto">
          <a:xfrm>
            <a:off x="6432550" y="1076325"/>
            <a:ext cx="360363" cy="360363"/>
          </a:xfrm>
          <a:prstGeom prst="ellipse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9" name="navigation4"/>
          <p:cNvSpPr>
            <a:spLocks noChangeArrowheads="1"/>
          </p:cNvSpPr>
          <p:nvPr userDrawn="1"/>
        </p:nvSpPr>
        <p:spPr bwMode="auto">
          <a:xfrm>
            <a:off x="6796088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navigation5"/>
          <p:cNvSpPr>
            <a:spLocks noChangeArrowheads="1"/>
          </p:cNvSpPr>
          <p:nvPr userDrawn="1"/>
        </p:nvSpPr>
        <p:spPr bwMode="auto">
          <a:xfrm>
            <a:off x="7159625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navigation6"/>
          <p:cNvSpPr>
            <a:spLocks noChangeArrowheads="1"/>
          </p:cNvSpPr>
          <p:nvPr userDrawn="1"/>
        </p:nvSpPr>
        <p:spPr bwMode="auto">
          <a:xfrm>
            <a:off x="7524750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>
    <p:split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398D-DDA9-4475-A0D8-D494BDFCB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55005-00C6-427E-8782-9E9708D644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04209-CF8F-4437-B0E7-3C653C9F2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E12E0-19CD-4C17-A2F1-3708C9F98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420E8-FDA6-455F-B79A-5C71F7D53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5FDE4-E580-49E5-A768-4D72C3D27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70DDE-09C5-4184-AEC8-13448C2A1B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71B08-1758-4C59-AE6C-800ACCE8A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2938E-D8E4-44DB-BABB-3801ED591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E0CC9-D092-4B37-BD86-CDE5FA6E96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B845D-849D-47E0-9429-4CF4E98A1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chemeClr val="hlink"/>
                </a:solidFill>
              </a:rPr>
              <a:t>www.rosatom.ru</a:t>
            </a:r>
            <a:endParaRPr lang="ru-RU" sz="1400" b="1" smtClean="0">
              <a:solidFill>
                <a:schemeClr val="hlink"/>
              </a:solidFill>
            </a:endParaRPr>
          </a:p>
        </p:txBody>
      </p:sp>
      <p:sp>
        <p:nvSpPr>
          <p:cNvPr id="6" name="navigation1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5705475" y="1076325"/>
            <a:ext cx="360363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navigation2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6069013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navigation3"/>
          <p:cNvSpPr>
            <a:spLocks noChangeArrowheads="1"/>
          </p:cNvSpPr>
          <p:nvPr userDrawn="1"/>
        </p:nvSpPr>
        <p:spPr bwMode="auto">
          <a:xfrm>
            <a:off x="6432550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navigation4"/>
          <p:cNvSpPr>
            <a:spLocks noChangeArrowheads="1"/>
          </p:cNvSpPr>
          <p:nvPr userDrawn="1"/>
        </p:nvSpPr>
        <p:spPr bwMode="auto">
          <a:xfrm>
            <a:off x="6796088" y="1076325"/>
            <a:ext cx="360362" cy="360363"/>
          </a:xfrm>
          <a:prstGeom prst="ellipse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</a:rPr>
              <a:t>4</a:t>
            </a:r>
          </a:p>
        </p:txBody>
      </p:sp>
      <p:sp>
        <p:nvSpPr>
          <p:cNvPr id="10" name="navigation5"/>
          <p:cNvSpPr>
            <a:spLocks noChangeArrowheads="1"/>
          </p:cNvSpPr>
          <p:nvPr userDrawn="1"/>
        </p:nvSpPr>
        <p:spPr bwMode="auto">
          <a:xfrm>
            <a:off x="7159625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navigation6"/>
          <p:cNvSpPr>
            <a:spLocks noChangeArrowheads="1"/>
          </p:cNvSpPr>
          <p:nvPr userDrawn="1"/>
        </p:nvSpPr>
        <p:spPr bwMode="auto">
          <a:xfrm>
            <a:off x="7524750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>
    <p:split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643A2-B5DB-4977-9720-553FE26B34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C2E2C-E1CA-4FAF-B774-9E3549267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8CB31-C998-4D14-B11E-A639A7069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43F38-818A-4268-B683-4DBC28430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19777-481A-4637-ACB1-CE8003817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7C9F7-61B9-4378-9D17-E2DF1B23E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84A24-B53F-4C99-8F01-476F267FA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B1D24-398C-4427-9C66-CB73FFCBC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D8F2F-E2DE-4158-AE7E-1006655DF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B47D9-0F97-4D47-89F5-746669ED4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C7CCC-2C76-4C59-8F89-8F1D03978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chemeClr val="hlink"/>
                </a:solidFill>
              </a:rPr>
              <a:t>www.rosatom.ru</a:t>
            </a:r>
            <a:endParaRPr lang="ru-RU" sz="1400" b="1" smtClean="0">
              <a:solidFill>
                <a:schemeClr val="hlink"/>
              </a:solidFill>
            </a:endParaRPr>
          </a:p>
        </p:txBody>
      </p:sp>
      <p:sp>
        <p:nvSpPr>
          <p:cNvPr id="6" name="navigation1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5705475" y="1076325"/>
            <a:ext cx="360363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navigation2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6069013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navigation3"/>
          <p:cNvSpPr>
            <a:spLocks noChangeArrowheads="1"/>
          </p:cNvSpPr>
          <p:nvPr userDrawn="1"/>
        </p:nvSpPr>
        <p:spPr bwMode="auto">
          <a:xfrm>
            <a:off x="6432550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navigation4"/>
          <p:cNvSpPr>
            <a:spLocks noChangeArrowheads="1"/>
          </p:cNvSpPr>
          <p:nvPr userDrawn="1"/>
        </p:nvSpPr>
        <p:spPr bwMode="auto">
          <a:xfrm>
            <a:off x="6796088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navigation5"/>
          <p:cNvSpPr>
            <a:spLocks noChangeArrowheads="1"/>
          </p:cNvSpPr>
          <p:nvPr userDrawn="1"/>
        </p:nvSpPr>
        <p:spPr bwMode="auto">
          <a:xfrm>
            <a:off x="7159625" y="1076325"/>
            <a:ext cx="360363" cy="360363"/>
          </a:xfrm>
          <a:prstGeom prst="ellipse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</a:rPr>
              <a:t>5</a:t>
            </a:r>
          </a:p>
        </p:txBody>
      </p:sp>
      <p:sp>
        <p:nvSpPr>
          <p:cNvPr id="11" name="navigation6"/>
          <p:cNvSpPr>
            <a:spLocks noChangeArrowheads="1"/>
          </p:cNvSpPr>
          <p:nvPr userDrawn="1"/>
        </p:nvSpPr>
        <p:spPr bwMode="auto">
          <a:xfrm>
            <a:off x="7524750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5D2D7-7D8E-40AD-A6F3-E1BA76E7A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B69F9-2F81-47CF-BCF8-DB17F8645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5AC4B-5168-4ABC-93AF-F40F102563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B4123-C627-4770-AF1B-2DC28D385C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172CC-598F-4932-8FAC-07C5D0F5C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67FF8-CF08-4245-9F05-C3D1BE5C1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C591E-F125-4686-AEF0-A043F2E07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32E90-4BD5-4DF4-ADD7-E3A1C9B5A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B5B77-F6BD-4275-A7F8-D3324C785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D4749-683E-4D67-B032-C48623F11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67C20-429D-4DB2-8C1E-8196B9535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3BF7C-62BF-485E-A47C-0C167654A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chemeClr val="hlink"/>
                </a:solidFill>
              </a:rPr>
              <a:t>www.rosatom.ru</a:t>
            </a:r>
            <a:endParaRPr lang="ru-RU" sz="1400" b="1" smtClean="0">
              <a:solidFill>
                <a:schemeClr val="hlink"/>
              </a:solidFill>
            </a:endParaRPr>
          </a:p>
        </p:txBody>
      </p:sp>
      <p:sp>
        <p:nvSpPr>
          <p:cNvPr id="6" name="navigation1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5705475" y="1076325"/>
            <a:ext cx="360363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navigation2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6069013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navigation3"/>
          <p:cNvSpPr>
            <a:spLocks noChangeArrowheads="1"/>
          </p:cNvSpPr>
          <p:nvPr userDrawn="1"/>
        </p:nvSpPr>
        <p:spPr bwMode="auto">
          <a:xfrm>
            <a:off x="6432550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navigation4"/>
          <p:cNvSpPr>
            <a:spLocks noChangeArrowheads="1"/>
          </p:cNvSpPr>
          <p:nvPr userDrawn="1"/>
        </p:nvSpPr>
        <p:spPr bwMode="auto">
          <a:xfrm>
            <a:off x="6796088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navigation5"/>
          <p:cNvSpPr>
            <a:spLocks noChangeArrowheads="1"/>
          </p:cNvSpPr>
          <p:nvPr userDrawn="1"/>
        </p:nvSpPr>
        <p:spPr bwMode="auto">
          <a:xfrm>
            <a:off x="7159625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navigation6"/>
          <p:cNvSpPr>
            <a:spLocks noChangeArrowheads="1"/>
          </p:cNvSpPr>
          <p:nvPr userDrawn="1"/>
        </p:nvSpPr>
        <p:spPr bwMode="auto">
          <a:xfrm>
            <a:off x="7524750" y="1076325"/>
            <a:ext cx="360363" cy="360363"/>
          </a:xfrm>
          <a:prstGeom prst="ellipse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</a:rPr>
              <a:t>6</a:t>
            </a:r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>
    <p:split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E47DA-898E-4BCA-AD96-5D532B53A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95482-B3B5-483A-82FC-981124884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B96C3-4003-4E99-918E-F7EB3C9D6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735B3-581E-461A-A424-77B01F8B1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A7E2A-10CD-4422-A231-2A3915845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2EB49-8F98-46CE-9D36-BBCCFB18D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8096E-827F-4FE8-B2A4-DE7DCA2CC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CF660-CEEA-4D07-83E0-10F2076902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B803A-4BCA-4DA9-8C0D-C3BA8AEEB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42E1E-931C-4838-B46F-218F904B3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A6F27-40D2-4147-BA2A-E7DC014E3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rosatom.ru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://www.rosatom.ru/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6.xml"/><Relationship Id="rId16" Type="http://schemas.openxmlformats.org/officeDocument/2006/relationships/slide" Target="../slides/slide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" Target="../slides/slide6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hyperlink" Target="http://www.rosatom.ru/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7.xml"/><Relationship Id="rId16" Type="http://schemas.openxmlformats.org/officeDocument/2006/relationships/slide" Target="../slides/slide3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" Target="../slides/slide6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hyperlink" Target="http://www.rosatom.ru/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jpe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8.xml"/><Relationship Id="rId16" Type="http://schemas.openxmlformats.org/officeDocument/2006/relationships/slide" Target="../slides/slide3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" Target="../slides/slide6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hyperlink" Target="http://www.rosatom.ru/" TargetMode="Externa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jpe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9.xml"/><Relationship Id="rId16" Type="http://schemas.openxmlformats.org/officeDocument/2006/relationships/slide" Target="../slides/slide3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" Target="../slides/slide6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hyperlink" Target="http://www.rosatom.ru/" TargetMode="Externa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jpe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70.xml"/><Relationship Id="rId16" Type="http://schemas.openxmlformats.org/officeDocument/2006/relationships/slide" Target="../slides/slide3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" Target="../slides/slide6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hyperlink" Target="http://www.rosatom.ru/" TargetMode="Externa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.jpe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81.xml"/><Relationship Id="rId16" Type="http://schemas.openxmlformats.org/officeDocument/2006/relationships/slide" Target="../slides/slide3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" Target="../slides/slide6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hyperlink" Target="http://www.rosatom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3899EB1-40C7-4B98-B99A-B8C212852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Text Box 5">
            <a:hlinkClick r:id="rId14"/>
          </p:cNvPr>
          <p:cNvSpPr txBox="1">
            <a:spLocks noChangeArrowheads="1"/>
          </p:cNvSpPr>
          <p:nvPr userDrawn="1"/>
        </p:nvSpPr>
        <p:spPr bwMode="auto">
          <a:xfrm>
            <a:off x="468313" y="6529388"/>
            <a:ext cx="13906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chemeClr val="hlink"/>
                </a:solidFill>
              </a:rPr>
              <a:t>www.rosatom.ru</a:t>
            </a:r>
            <a:endParaRPr lang="ru-RU" sz="1400" b="1" smtClean="0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745" r:id="rId1"/>
    <p:sldLayoutId id="2147494663" r:id="rId2"/>
    <p:sldLayoutId id="2147494664" r:id="rId3"/>
    <p:sldLayoutId id="2147494665" r:id="rId4"/>
    <p:sldLayoutId id="2147494666" r:id="rId5"/>
    <p:sldLayoutId id="2147494667" r:id="rId6"/>
    <p:sldLayoutId id="2147494668" r:id="rId7"/>
    <p:sldLayoutId id="2147494669" r:id="rId8"/>
    <p:sldLayoutId id="2147494670" r:id="rId9"/>
    <p:sldLayoutId id="2147494671" r:id="rId10"/>
    <p:sldLayoutId id="2147494672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7277F1-E024-4FE2-9ED2-BFA71F1468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3" name="Text Box 5">
            <a:hlinkClick r:id="rId16"/>
          </p:cNvPr>
          <p:cNvSpPr txBox="1">
            <a:spLocks noChangeArrowheads="1"/>
          </p:cNvSpPr>
          <p:nvPr userDrawn="1"/>
        </p:nvSpPr>
        <p:spPr bwMode="auto">
          <a:xfrm>
            <a:off x="468313" y="6529388"/>
            <a:ext cx="13906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chemeClr val="hlink"/>
                </a:solidFill>
              </a:rPr>
              <a:t>www.rosatom.ru</a:t>
            </a:r>
            <a:endParaRPr lang="ru-RU" sz="1400" b="1" smtClean="0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746" r:id="rId1"/>
    <p:sldLayoutId id="2147494673" r:id="rId2"/>
    <p:sldLayoutId id="2147494674" r:id="rId3"/>
    <p:sldLayoutId id="2147494675" r:id="rId4"/>
    <p:sldLayoutId id="2147494676" r:id="rId5"/>
    <p:sldLayoutId id="2147494677" r:id="rId6"/>
    <p:sldLayoutId id="2147494678" r:id="rId7"/>
    <p:sldLayoutId id="2147494679" r:id="rId8"/>
    <p:sldLayoutId id="2147494680" r:id="rId9"/>
    <p:sldLayoutId id="2147494681" r:id="rId10"/>
    <p:sldLayoutId id="2147494682" r:id="rId11"/>
    <p:sldLayoutId id="2147494683" r:id="rId12"/>
    <p:sldLayoutId id="2147494684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7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8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8E06F3-ED0D-43AB-ADFA-47033A73A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7" name="Text Box 5">
            <a:hlinkClick r:id="rId14"/>
          </p:cNvPr>
          <p:cNvSpPr txBox="1">
            <a:spLocks noChangeArrowheads="1"/>
          </p:cNvSpPr>
          <p:nvPr userDrawn="1"/>
        </p:nvSpPr>
        <p:spPr bwMode="auto">
          <a:xfrm>
            <a:off x="468313" y="6529388"/>
            <a:ext cx="13906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chemeClr val="hlink"/>
                </a:solidFill>
              </a:rPr>
              <a:t>www.rosatom.ru</a:t>
            </a:r>
            <a:endParaRPr lang="ru-RU" sz="1400" b="1" smtClean="0">
              <a:solidFill>
                <a:schemeClr val="hlink"/>
              </a:solidFill>
            </a:endParaRPr>
          </a:p>
        </p:txBody>
      </p:sp>
      <p:sp>
        <p:nvSpPr>
          <p:cNvPr id="3078" name="navigation1">
            <a:hlinkClick r:id="rId15" action="ppaction://hlinksldjump"/>
          </p:cNvPr>
          <p:cNvSpPr>
            <a:spLocks noChangeArrowheads="1"/>
          </p:cNvSpPr>
          <p:nvPr userDrawn="1"/>
        </p:nvSpPr>
        <p:spPr bwMode="auto">
          <a:xfrm>
            <a:off x="6486525" y="1022350"/>
            <a:ext cx="287338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3079" name="navigation2">
            <a:hlinkClick r:id="rId16" action="ppaction://hlinksldjump"/>
          </p:cNvPr>
          <p:cNvSpPr>
            <a:spLocks noChangeArrowheads="1"/>
          </p:cNvSpPr>
          <p:nvPr userDrawn="1"/>
        </p:nvSpPr>
        <p:spPr bwMode="auto">
          <a:xfrm>
            <a:off x="6865938" y="1022350"/>
            <a:ext cx="287337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080" name="navigation3"/>
          <p:cNvSpPr>
            <a:spLocks noChangeArrowheads="1"/>
          </p:cNvSpPr>
          <p:nvPr userDrawn="1"/>
        </p:nvSpPr>
        <p:spPr bwMode="auto">
          <a:xfrm>
            <a:off x="7246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3081" name="navigation4"/>
          <p:cNvSpPr>
            <a:spLocks noChangeArrowheads="1"/>
          </p:cNvSpPr>
          <p:nvPr userDrawn="1"/>
        </p:nvSpPr>
        <p:spPr bwMode="auto">
          <a:xfrm>
            <a:off x="7627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</a:rPr>
              <a:t>4</a:t>
            </a:r>
            <a:endParaRPr lang="ru-RU" b="1">
              <a:solidFill>
                <a:schemeClr val="hlink"/>
              </a:solidFill>
            </a:endParaRPr>
          </a:p>
        </p:txBody>
      </p:sp>
      <p:sp>
        <p:nvSpPr>
          <p:cNvPr id="3082" name="navigation5"/>
          <p:cNvSpPr>
            <a:spLocks noChangeArrowheads="1"/>
          </p:cNvSpPr>
          <p:nvPr userDrawn="1"/>
        </p:nvSpPr>
        <p:spPr bwMode="auto">
          <a:xfrm>
            <a:off x="8007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</a:rPr>
              <a:t>5</a:t>
            </a:r>
            <a:endParaRPr lang="ru-RU" b="1">
              <a:solidFill>
                <a:schemeClr val="hlink"/>
              </a:solidFill>
            </a:endParaRPr>
          </a:p>
        </p:txBody>
      </p:sp>
      <p:sp>
        <p:nvSpPr>
          <p:cNvPr id="3083" name="navigation6"/>
          <p:cNvSpPr>
            <a:spLocks noChangeArrowheads="1"/>
          </p:cNvSpPr>
          <p:nvPr userDrawn="1"/>
        </p:nvSpPr>
        <p:spPr bwMode="auto">
          <a:xfrm>
            <a:off x="8388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</a:rPr>
              <a:t>6</a:t>
            </a:r>
            <a:endParaRPr lang="ru-RU" b="1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747" r:id="rId1"/>
    <p:sldLayoutId id="2147494685" r:id="rId2"/>
    <p:sldLayoutId id="2147494686" r:id="rId3"/>
    <p:sldLayoutId id="2147494687" r:id="rId4"/>
    <p:sldLayoutId id="2147494688" r:id="rId5"/>
    <p:sldLayoutId id="2147494689" r:id="rId6"/>
    <p:sldLayoutId id="2147494690" r:id="rId7"/>
    <p:sldLayoutId id="2147494691" r:id="rId8"/>
    <p:sldLayoutId id="2147494692" r:id="rId9"/>
    <p:sldLayoutId id="2147494693" r:id="rId10"/>
    <p:sldLayoutId id="2147494694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7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8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Text Box 3">
            <a:hlinkClick r:id="rId14"/>
          </p:cNvPr>
          <p:cNvSpPr txBox="1">
            <a:spLocks noChangeArrowheads="1"/>
          </p:cNvSpPr>
          <p:nvPr userDrawn="1"/>
        </p:nvSpPr>
        <p:spPr bwMode="auto">
          <a:xfrm>
            <a:off x="468313" y="6529388"/>
            <a:ext cx="13906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chemeClr val="hlink"/>
                </a:solidFill>
              </a:rPr>
              <a:t>www.rosatom.ru</a:t>
            </a:r>
            <a:endParaRPr lang="ru-RU" sz="1400" b="1" smtClean="0">
              <a:solidFill>
                <a:schemeClr val="hlink"/>
              </a:solidFill>
            </a:endParaRP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737E05A-5E19-4B08-9A9F-84A59D39C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102" name="navigation1">
            <a:hlinkClick r:id="rId15" action="ppaction://hlinksldjump"/>
          </p:cNvPr>
          <p:cNvSpPr>
            <a:spLocks noChangeArrowheads="1"/>
          </p:cNvSpPr>
          <p:nvPr userDrawn="1"/>
        </p:nvSpPr>
        <p:spPr bwMode="auto">
          <a:xfrm>
            <a:off x="6486525" y="1022350"/>
            <a:ext cx="287338" cy="2873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03" name="navigation2">
            <a:hlinkClick r:id="rId16" action="ppaction://hlinksldjump"/>
          </p:cNvPr>
          <p:cNvSpPr>
            <a:spLocks noChangeArrowheads="1"/>
          </p:cNvSpPr>
          <p:nvPr userDrawn="1"/>
        </p:nvSpPr>
        <p:spPr bwMode="auto">
          <a:xfrm>
            <a:off x="6865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4104" name="navigation3"/>
          <p:cNvSpPr>
            <a:spLocks noChangeArrowheads="1"/>
          </p:cNvSpPr>
          <p:nvPr userDrawn="1"/>
        </p:nvSpPr>
        <p:spPr bwMode="auto">
          <a:xfrm>
            <a:off x="7246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4105" name="navigation4"/>
          <p:cNvSpPr>
            <a:spLocks noChangeArrowheads="1"/>
          </p:cNvSpPr>
          <p:nvPr userDrawn="1"/>
        </p:nvSpPr>
        <p:spPr bwMode="auto">
          <a:xfrm>
            <a:off x="7627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</a:rPr>
              <a:t>4</a:t>
            </a:r>
            <a:endParaRPr lang="ru-RU" b="1">
              <a:solidFill>
                <a:schemeClr val="hlink"/>
              </a:solidFill>
            </a:endParaRPr>
          </a:p>
        </p:txBody>
      </p:sp>
      <p:sp>
        <p:nvSpPr>
          <p:cNvPr id="4106" name="navigation5"/>
          <p:cNvSpPr>
            <a:spLocks noChangeArrowheads="1"/>
          </p:cNvSpPr>
          <p:nvPr userDrawn="1"/>
        </p:nvSpPr>
        <p:spPr bwMode="auto">
          <a:xfrm>
            <a:off x="8007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</a:rPr>
              <a:t>5</a:t>
            </a:r>
            <a:endParaRPr lang="ru-RU" b="1">
              <a:solidFill>
                <a:schemeClr val="hlink"/>
              </a:solidFill>
            </a:endParaRPr>
          </a:p>
        </p:txBody>
      </p:sp>
      <p:sp>
        <p:nvSpPr>
          <p:cNvPr id="4107" name="navigation6"/>
          <p:cNvSpPr>
            <a:spLocks noChangeArrowheads="1"/>
          </p:cNvSpPr>
          <p:nvPr userDrawn="1"/>
        </p:nvSpPr>
        <p:spPr bwMode="auto">
          <a:xfrm>
            <a:off x="8388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</a:rPr>
              <a:t>6</a:t>
            </a:r>
            <a:endParaRPr lang="ru-RU" b="1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748" r:id="rId1"/>
    <p:sldLayoutId id="2147494695" r:id="rId2"/>
    <p:sldLayoutId id="2147494696" r:id="rId3"/>
    <p:sldLayoutId id="2147494697" r:id="rId4"/>
    <p:sldLayoutId id="2147494698" r:id="rId5"/>
    <p:sldLayoutId id="2147494699" r:id="rId6"/>
    <p:sldLayoutId id="2147494700" r:id="rId7"/>
    <p:sldLayoutId id="2147494701" r:id="rId8"/>
    <p:sldLayoutId id="2147494702" r:id="rId9"/>
    <p:sldLayoutId id="2147494703" r:id="rId10"/>
    <p:sldLayoutId id="2147494704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7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4E3FE13-BAA7-43F8-A9B2-B292F29D4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5" name="Text Box 5">
            <a:hlinkClick r:id="rId14"/>
          </p:cNvPr>
          <p:cNvSpPr txBox="1">
            <a:spLocks noChangeArrowheads="1"/>
          </p:cNvSpPr>
          <p:nvPr userDrawn="1"/>
        </p:nvSpPr>
        <p:spPr bwMode="auto">
          <a:xfrm>
            <a:off x="468313" y="6529388"/>
            <a:ext cx="13906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chemeClr val="hlink"/>
                </a:solidFill>
              </a:rPr>
              <a:t>www.rosatom.ru</a:t>
            </a:r>
            <a:endParaRPr lang="ru-RU" sz="1400" b="1" smtClean="0">
              <a:solidFill>
                <a:schemeClr val="hlink"/>
              </a:solidFill>
            </a:endParaRPr>
          </a:p>
        </p:txBody>
      </p:sp>
      <p:sp>
        <p:nvSpPr>
          <p:cNvPr id="5126" name="navigation1">
            <a:hlinkClick r:id="rId15" action="ppaction://hlinksldjump"/>
          </p:cNvPr>
          <p:cNvSpPr>
            <a:spLocks noChangeArrowheads="1"/>
          </p:cNvSpPr>
          <p:nvPr userDrawn="1"/>
        </p:nvSpPr>
        <p:spPr bwMode="auto">
          <a:xfrm>
            <a:off x="6486525" y="1022350"/>
            <a:ext cx="287338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5127" name="navigation2">
            <a:hlinkClick r:id="rId16" action="ppaction://hlinksldjump"/>
          </p:cNvPr>
          <p:cNvSpPr>
            <a:spLocks noChangeArrowheads="1"/>
          </p:cNvSpPr>
          <p:nvPr userDrawn="1"/>
        </p:nvSpPr>
        <p:spPr bwMode="auto">
          <a:xfrm>
            <a:off x="6865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5128" name="navigation3"/>
          <p:cNvSpPr>
            <a:spLocks noChangeArrowheads="1"/>
          </p:cNvSpPr>
          <p:nvPr userDrawn="1"/>
        </p:nvSpPr>
        <p:spPr bwMode="auto">
          <a:xfrm>
            <a:off x="7246938" y="1022350"/>
            <a:ext cx="287337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129" name="navigation4"/>
          <p:cNvSpPr>
            <a:spLocks noChangeArrowheads="1"/>
          </p:cNvSpPr>
          <p:nvPr userDrawn="1"/>
        </p:nvSpPr>
        <p:spPr bwMode="auto">
          <a:xfrm>
            <a:off x="7627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</a:rPr>
              <a:t>4</a:t>
            </a:r>
            <a:endParaRPr lang="ru-RU" b="1">
              <a:solidFill>
                <a:schemeClr val="hlink"/>
              </a:solidFill>
            </a:endParaRPr>
          </a:p>
        </p:txBody>
      </p:sp>
      <p:sp>
        <p:nvSpPr>
          <p:cNvPr id="5130" name="navigation5"/>
          <p:cNvSpPr>
            <a:spLocks noChangeArrowheads="1"/>
          </p:cNvSpPr>
          <p:nvPr userDrawn="1"/>
        </p:nvSpPr>
        <p:spPr bwMode="auto">
          <a:xfrm>
            <a:off x="8007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</a:rPr>
              <a:t>5</a:t>
            </a:r>
            <a:endParaRPr lang="ru-RU" b="1">
              <a:solidFill>
                <a:schemeClr val="hlink"/>
              </a:solidFill>
            </a:endParaRPr>
          </a:p>
        </p:txBody>
      </p:sp>
      <p:sp>
        <p:nvSpPr>
          <p:cNvPr id="5131" name="navigation6"/>
          <p:cNvSpPr>
            <a:spLocks noChangeArrowheads="1"/>
          </p:cNvSpPr>
          <p:nvPr userDrawn="1"/>
        </p:nvSpPr>
        <p:spPr bwMode="auto">
          <a:xfrm>
            <a:off x="8388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</a:rPr>
              <a:t>6</a:t>
            </a:r>
            <a:endParaRPr lang="ru-RU" b="1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749" r:id="rId1"/>
    <p:sldLayoutId id="2147494705" r:id="rId2"/>
    <p:sldLayoutId id="2147494706" r:id="rId3"/>
    <p:sldLayoutId id="2147494707" r:id="rId4"/>
    <p:sldLayoutId id="2147494708" r:id="rId5"/>
    <p:sldLayoutId id="2147494709" r:id="rId6"/>
    <p:sldLayoutId id="2147494710" r:id="rId7"/>
    <p:sldLayoutId id="2147494711" r:id="rId8"/>
    <p:sldLayoutId id="2147494712" r:id="rId9"/>
    <p:sldLayoutId id="2147494713" r:id="rId10"/>
    <p:sldLayoutId id="2147494714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7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8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43B3FF-E66E-4F33-9BEC-3D66098A4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9" name="Text Box 5">
            <a:hlinkClick r:id="rId14"/>
          </p:cNvPr>
          <p:cNvSpPr txBox="1">
            <a:spLocks noChangeArrowheads="1"/>
          </p:cNvSpPr>
          <p:nvPr userDrawn="1"/>
        </p:nvSpPr>
        <p:spPr bwMode="auto">
          <a:xfrm>
            <a:off x="468313" y="6529388"/>
            <a:ext cx="13906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chemeClr val="hlink"/>
                </a:solidFill>
              </a:rPr>
              <a:t>www.rosatom.ru</a:t>
            </a:r>
            <a:endParaRPr lang="ru-RU" sz="1400" b="1" smtClean="0">
              <a:solidFill>
                <a:schemeClr val="hlink"/>
              </a:solidFill>
            </a:endParaRPr>
          </a:p>
        </p:txBody>
      </p:sp>
      <p:sp>
        <p:nvSpPr>
          <p:cNvPr id="6150" name="navigation1">
            <a:hlinkClick r:id="rId15" action="ppaction://hlinksldjump"/>
          </p:cNvPr>
          <p:cNvSpPr>
            <a:spLocks noChangeArrowheads="1"/>
          </p:cNvSpPr>
          <p:nvPr userDrawn="1"/>
        </p:nvSpPr>
        <p:spPr bwMode="auto">
          <a:xfrm>
            <a:off x="6486525" y="1022350"/>
            <a:ext cx="287338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6151" name="navigation2">
            <a:hlinkClick r:id="rId16" action="ppaction://hlinksldjump"/>
          </p:cNvPr>
          <p:cNvSpPr>
            <a:spLocks noChangeArrowheads="1"/>
          </p:cNvSpPr>
          <p:nvPr userDrawn="1"/>
        </p:nvSpPr>
        <p:spPr bwMode="auto">
          <a:xfrm>
            <a:off x="6865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6152" name="navigation3"/>
          <p:cNvSpPr>
            <a:spLocks noChangeArrowheads="1"/>
          </p:cNvSpPr>
          <p:nvPr userDrawn="1"/>
        </p:nvSpPr>
        <p:spPr bwMode="auto">
          <a:xfrm>
            <a:off x="7246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6153" name="navigation4"/>
          <p:cNvSpPr>
            <a:spLocks noChangeArrowheads="1"/>
          </p:cNvSpPr>
          <p:nvPr userDrawn="1"/>
        </p:nvSpPr>
        <p:spPr bwMode="auto">
          <a:xfrm>
            <a:off x="7627938" y="1022350"/>
            <a:ext cx="287337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</a:rPr>
              <a:t>4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6154" name="navigation5"/>
          <p:cNvSpPr>
            <a:spLocks noChangeArrowheads="1"/>
          </p:cNvSpPr>
          <p:nvPr userDrawn="1"/>
        </p:nvSpPr>
        <p:spPr bwMode="auto">
          <a:xfrm>
            <a:off x="8007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</a:rPr>
              <a:t>5</a:t>
            </a:r>
            <a:endParaRPr lang="ru-RU" b="1">
              <a:solidFill>
                <a:schemeClr val="hlink"/>
              </a:solidFill>
            </a:endParaRPr>
          </a:p>
        </p:txBody>
      </p:sp>
      <p:sp>
        <p:nvSpPr>
          <p:cNvPr id="6155" name="navigation6"/>
          <p:cNvSpPr>
            <a:spLocks noChangeArrowheads="1"/>
          </p:cNvSpPr>
          <p:nvPr userDrawn="1"/>
        </p:nvSpPr>
        <p:spPr bwMode="auto">
          <a:xfrm>
            <a:off x="8388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</a:rPr>
              <a:t>6</a:t>
            </a:r>
            <a:endParaRPr lang="ru-RU" b="1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750" r:id="rId1"/>
    <p:sldLayoutId id="2147494715" r:id="rId2"/>
    <p:sldLayoutId id="2147494716" r:id="rId3"/>
    <p:sldLayoutId id="2147494717" r:id="rId4"/>
    <p:sldLayoutId id="2147494718" r:id="rId5"/>
    <p:sldLayoutId id="2147494719" r:id="rId6"/>
    <p:sldLayoutId id="2147494720" r:id="rId7"/>
    <p:sldLayoutId id="2147494721" r:id="rId8"/>
    <p:sldLayoutId id="2147494722" r:id="rId9"/>
    <p:sldLayoutId id="2147494723" r:id="rId10"/>
    <p:sldLayoutId id="2147494724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7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8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2096D2-4515-44FE-B188-04A5BEE57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3" name="Text Box 5">
            <a:hlinkClick r:id="rId14"/>
          </p:cNvPr>
          <p:cNvSpPr txBox="1">
            <a:spLocks noChangeArrowheads="1"/>
          </p:cNvSpPr>
          <p:nvPr userDrawn="1"/>
        </p:nvSpPr>
        <p:spPr bwMode="auto">
          <a:xfrm>
            <a:off x="468313" y="6529388"/>
            <a:ext cx="13906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chemeClr val="hlink"/>
                </a:solidFill>
              </a:rPr>
              <a:t>www.rosatom.ru</a:t>
            </a:r>
            <a:endParaRPr lang="ru-RU" sz="1400" b="1" smtClean="0">
              <a:solidFill>
                <a:schemeClr val="hlink"/>
              </a:solidFill>
            </a:endParaRPr>
          </a:p>
        </p:txBody>
      </p:sp>
      <p:sp>
        <p:nvSpPr>
          <p:cNvPr id="7174" name="navigation1">
            <a:hlinkClick r:id="rId15" action="ppaction://hlinksldjump"/>
          </p:cNvPr>
          <p:cNvSpPr>
            <a:spLocks noChangeArrowheads="1"/>
          </p:cNvSpPr>
          <p:nvPr userDrawn="1"/>
        </p:nvSpPr>
        <p:spPr bwMode="auto">
          <a:xfrm>
            <a:off x="6486525" y="1022350"/>
            <a:ext cx="287338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7175" name="navigation2">
            <a:hlinkClick r:id="rId16" action="ppaction://hlinksldjump"/>
          </p:cNvPr>
          <p:cNvSpPr>
            <a:spLocks noChangeArrowheads="1"/>
          </p:cNvSpPr>
          <p:nvPr userDrawn="1"/>
        </p:nvSpPr>
        <p:spPr bwMode="auto">
          <a:xfrm>
            <a:off x="6865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7176" name="navigation3"/>
          <p:cNvSpPr>
            <a:spLocks noChangeArrowheads="1"/>
          </p:cNvSpPr>
          <p:nvPr userDrawn="1"/>
        </p:nvSpPr>
        <p:spPr bwMode="auto">
          <a:xfrm>
            <a:off x="7246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7177" name="navigation4"/>
          <p:cNvSpPr>
            <a:spLocks noChangeArrowheads="1"/>
          </p:cNvSpPr>
          <p:nvPr userDrawn="1"/>
        </p:nvSpPr>
        <p:spPr bwMode="auto">
          <a:xfrm>
            <a:off x="7627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</a:rPr>
              <a:t>4</a:t>
            </a:r>
            <a:endParaRPr lang="ru-RU" b="1">
              <a:solidFill>
                <a:schemeClr val="hlink"/>
              </a:solidFill>
            </a:endParaRPr>
          </a:p>
        </p:txBody>
      </p:sp>
      <p:sp>
        <p:nvSpPr>
          <p:cNvPr id="7178" name="navigation5"/>
          <p:cNvSpPr>
            <a:spLocks noChangeArrowheads="1"/>
          </p:cNvSpPr>
          <p:nvPr userDrawn="1"/>
        </p:nvSpPr>
        <p:spPr bwMode="auto">
          <a:xfrm>
            <a:off x="8007350" y="1022350"/>
            <a:ext cx="287338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</a:rPr>
              <a:t>5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7179" name="navigation6"/>
          <p:cNvSpPr>
            <a:spLocks noChangeArrowheads="1"/>
          </p:cNvSpPr>
          <p:nvPr userDrawn="1"/>
        </p:nvSpPr>
        <p:spPr bwMode="auto">
          <a:xfrm>
            <a:off x="8388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</a:rPr>
              <a:t>6</a:t>
            </a:r>
            <a:endParaRPr lang="ru-RU" b="1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751" r:id="rId1"/>
    <p:sldLayoutId id="2147494725" r:id="rId2"/>
    <p:sldLayoutId id="2147494726" r:id="rId3"/>
    <p:sldLayoutId id="2147494727" r:id="rId4"/>
    <p:sldLayoutId id="2147494728" r:id="rId5"/>
    <p:sldLayoutId id="2147494729" r:id="rId6"/>
    <p:sldLayoutId id="2147494730" r:id="rId7"/>
    <p:sldLayoutId id="2147494731" r:id="rId8"/>
    <p:sldLayoutId id="2147494732" r:id="rId9"/>
    <p:sldLayoutId id="2147494733" r:id="rId10"/>
    <p:sldLayoutId id="2147494734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7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8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F4C4CC-621E-4DA5-9854-246C39756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7" name="Text Box 5">
            <a:hlinkClick r:id="rId14"/>
          </p:cNvPr>
          <p:cNvSpPr txBox="1">
            <a:spLocks noChangeArrowheads="1"/>
          </p:cNvSpPr>
          <p:nvPr userDrawn="1"/>
        </p:nvSpPr>
        <p:spPr bwMode="auto">
          <a:xfrm>
            <a:off x="468313" y="6529388"/>
            <a:ext cx="13906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chemeClr val="hlink"/>
                </a:solidFill>
              </a:rPr>
              <a:t>www.rosatom.ru</a:t>
            </a:r>
            <a:endParaRPr lang="ru-RU" sz="1400" b="1" smtClean="0">
              <a:solidFill>
                <a:schemeClr val="hlink"/>
              </a:solidFill>
            </a:endParaRPr>
          </a:p>
        </p:txBody>
      </p:sp>
      <p:sp>
        <p:nvSpPr>
          <p:cNvPr id="8198" name="navigation1">
            <a:hlinkClick r:id="rId15" action="ppaction://hlinksldjump"/>
          </p:cNvPr>
          <p:cNvSpPr>
            <a:spLocks noChangeArrowheads="1"/>
          </p:cNvSpPr>
          <p:nvPr userDrawn="1"/>
        </p:nvSpPr>
        <p:spPr bwMode="auto">
          <a:xfrm>
            <a:off x="6486525" y="1022350"/>
            <a:ext cx="287338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8199" name="navigation2">
            <a:hlinkClick r:id="rId16" action="ppaction://hlinksldjump"/>
          </p:cNvPr>
          <p:cNvSpPr>
            <a:spLocks noChangeArrowheads="1"/>
          </p:cNvSpPr>
          <p:nvPr userDrawn="1"/>
        </p:nvSpPr>
        <p:spPr bwMode="auto">
          <a:xfrm>
            <a:off x="6865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8200" name="navigation3"/>
          <p:cNvSpPr>
            <a:spLocks noChangeArrowheads="1"/>
          </p:cNvSpPr>
          <p:nvPr userDrawn="1"/>
        </p:nvSpPr>
        <p:spPr bwMode="auto">
          <a:xfrm>
            <a:off x="7246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8201" name="navigation4"/>
          <p:cNvSpPr>
            <a:spLocks noChangeArrowheads="1"/>
          </p:cNvSpPr>
          <p:nvPr userDrawn="1"/>
        </p:nvSpPr>
        <p:spPr bwMode="auto">
          <a:xfrm>
            <a:off x="7627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</a:rPr>
              <a:t>4</a:t>
            </a:r>
            <a:endParaRPr lang="ru-RU" b="1">
              <a:solidFill>
                <a:schemeClr val="hlink"/>
              </a:solidFill>
            </a:endParaRPr>
          </a:p>
        </p:txBody>
      </p:sp>
      <p:sp>
        <p:nvSpPr>
          <p:cNvPr id="8202" name="navigation5"/>
          <p:cNvSpPr>
            <a:spLocks noChangeArrowheads="1"/>
          </p:cNvSpPr>
          <p:nvPr userDrawn="1"/>
        </p:nvSpPr>
        <p:spPr bwMode="auto">
          <a:xfrm>
            <a:off x="8007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</a:rPr>
              <a:t>5</a:t>
            </a:r>
            <a:endParaRPr lang="ru-RU" b="1">
              <a:solidFill>
                <a:schemeClr val="hlink"/>
              </a:solidFill>
            </a:endParaRPr>
          </a:p>
        </p:txBody>
      </p:sp>
      <p:sp>
        <p:nvSpPr>
          <p:cNvPr id="8203" name="navigation6"/>
          <p:cNvSpPr>
            <a:spLocks noChangeArrowheads="1"/>
          </p:cNvSpPr>
          <p:nvPr userDrawn="1"/>
        </p:nvSpPr>
        <p:spPr bwMode="auto">
          <a:xfrm>
            <a:off x="8388350" y="1022350"/>
            <a:ext cx="287338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</a:rPr>
              <a:t>6</a:t>
            </a:r>
            <a:endParaRPr lang="ru-RU" b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752" r:id="rId1"/>
    <p:sldLayoutId id="2147494735" r:id="rId2"/>
    <p:sldLayoutId id="2147494736" r:id="rId3"/>
    <p:sldLayoutId id="2147494737" r:id="rId4"/>
    <p:sldLayoutId id="2147494738" r:id="rId5"/>
    <p:sldLayoutId id="2147494739" r:id="rId6"/>
    <p:sldLayoutId id="2147494740" r:id="rId7"/>
    <p:sldLayoutId id="2147494741" r:id="rId8"/>
    <p:sldLayoutId id="2147494742" r:id="rId9"/>
    <p:sldLayoutId id="2147494743" r:id="rId10"/>
    <p:sldLayoutId id="2147494744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7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8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tochmash35@rambler.ru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1785938"/>
            <a:ext cx="8535987" cy="2714625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lnSpc>
                <a:spcPct val="110000"/>
              </a:lnSpc>
              <a:defRPr/>
            </a:pPr>
            <a:r>
              <a:rPr lang="ru-RU" sz="1800" dirty="0" smtClean="0"/>
              <a:t>Имущественный комплекс базы отдыха  «</a:t>
            </a:r>
            <a:r>
              <a:rPr lang="ru-RU" sz="1800" dirty="0" err="1" smtClean="0"/>
              <a:t>Камбары</a:t>
            </a:r>
            <a:r>
              <a:rPr lang="ru-RU" sz="1800" dirty="0" smtClean="0"/>
              <a:t>» (40 объектов)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Открытое акционерное общество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«Владимирское производственное объединение «</a:t>
            </a:r>
            <a:r>
              <a:rPr lang="ru-RU" sz="2000" dirty="0" err="1" smtClean="0">
                <a:solidFill>
                  <a:schemeClr val="tx1"/>
                </a:solidFill>
              </a:rPr>
              <a:t>Точмаш</a:t>
            </a:r>
            <a:r>
              <a:rPr lang="ru-RU" sz="2000" dirty="0" smtClean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539552" y="5805264"/>
            <a:ext cx="3051175" cy="52322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r>
              <a:rPr lang="ru-RU" sz="1400" b="1" dirty="0" smtClean="0">
                <a:solidFill>
                  <a:schemeClr val="hlink"/>
                </a:solidFill>
              </a:rPr>
              <a:t>г. Владимир </a:t>
            </a:r>
          </a:p>
          <a:p>
            <a:r>
              <a:rPr lang="ru-RU" sz="1400" b="1" dirty="0" smtClean="0">
                <a:solidFill>
                  <a:schemeClr val="hlink"/>
                </a:solidFill>
              </a:rPr>
              <a:t>02</a:t>
            </a:r>
            <a:r>
              <a:rPr lang="ru-RU" sz="1400" b="1" dirty="0" smtClean="0">
                <a:solidFill>
                  <a:schemeClr val="hlink"/>
                </a:solidFill>
              </a:rPr>
              <a:t>.09.2013 </a:t>
            </a:r>
            <a:endParaRPr lang="ru-RU" sz="1400" b="1" dirty="0">
              <a:solidFill>
                <a:schemeClr val="hlin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3663" y="188913"/>
            <a:ext cx="244951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1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1800" dirty="0" smtClean="0"/>
              <a:t>Имущественный комплекс базы отдыха «</a:t>
            </a:r>
            <a:r>
              <a:rPr lang="ru-RU" sz="1800" dirty="0" err="1" smtClean="0"/>
              <a:t>Камбары</a:t>
            </a:r>
            <a:r>
              <a:rPr lang="ru-RU" sz="1800" dirty="0" smtClean="0"/>
              <a:t>» (40 объектов)</a:t>
            </a:r>
          </a:p>
        </p:txBody>
      </p:sp>
      <p:sp>
        <p:nvSpPr>
          <p:cNvPr id="27653" name="Номер слайда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F692C93-A942-4C4A-8EE0-F944A27D7930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r">
              <a:defRPr/>
            </a:pPr>
            <a:fld id="{244B7342-17A8-4B38-876C-5F414E342C6F}" type="slidenum">
              <a:rPr lang="ru-RU" sz="2200" b="1">
                <a:solidFill>
                  <a:schemeClr val="hlink"/>
                </a:solidFill>
                <a:cs typeface="+mn-cs"/>
              </a:rPr>
              <a:pPr algn="r">
                <a:defRPr/>
              </a:pPr>
              <a:t>2</a:t>
            </a:fld>
            <a:endParaRPr lang="ru-RU" sz="2200" b="1" dirty="0">
              <a:solidFill>
                <a:schemeClr val="hlink"/>
              </a:solidFill>
              <a:cs typeface="+mn-cs"/>
            </a:endParaRPr>
          </a:p>
        </p:txBody>
      </p:sp>
      <p:sp>
        <p:nvSpPr>
          <p:cNvPr id="13" name="6-конечная звезда 12"/>
          <p:cNvSpPr/>
          <p:nvPr/>
        </p:nvSpPr>
        <p:spPr>
          <a:xfrm>
            <a:off x="5857875" y="3714750"/>
            <a:ext cx="142875" cy="142875"/>
          </a:xfrm>
          <a:prstGeom prst="star6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14744" y="3071810"/>
            <a:ext cx="71438" cy="7143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14422"/>
            <a:ext cx="6665913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6715140" y="1285860"/>
            <a:ext cx="214317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Место нахождения:</a:t>
            </a:r>
          </a:p>
          <a:p>
            <a:r>
              <a:rPr lang="ru-RU" sz="1400" dirty="0" smtClean="0"/>
              <a:t>Владимирская область</a:t>
            </a:r>
          </a:p>
          <a:p>
            <a:r>
              <a:rPr lang="ru-RU" sz="1400" dirty="0" err="1" smtClean="0"/>
              <a:t>Камешковский</a:t>
            </a:r>
            <a:r>
              <a:rPr lang="ru-RU" sz="1400" dirty="0" smtClean="0"/>
              <a:t> район</a:t>
            </a:r>
          </a:p>
          <a:p>
            <a:r>
              <a:rPr lang="ru-RU" sz="1400" dirty="0" smtClean="0"/>
              <a:t>д. Пенкино.</a:t>
            </a:r>
          </a:p>
          <a:p>
            <a:endParaRPr lang="ru-RU" sz="1400" dirty="0" smtClean="0"/>
          </a:p>
          <a:p>
            <a:r>
              <a:rPr lang="ru-RU" sz="1400" dirty="0" smtClean="0"/>
              <a:t>Транспортная доступность – федеральная трасса М7  «Москва-Уфа»</a:t>
            </a:r>
          </a:p>
          <a:p>
            <a:r>
              <a:rPr lang="ru-RU" sz="1400" dirty="0" smtClean="0"/>
              <a:t>(35 км от Владимира до д.Пенкино), далее 3,5 км налево через лес. Асфальтные подъездные пути к базе находятся в неудовлетворительном состоянии.</a:t>
            </a:r>
            <a:endParaRPr lang="ru-RU" sz="1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1800" dirty="0" smtClean="0"/>
              <a:t>Фото объекта</a:t>
            </a:r>
            <a:br>
              <a:rPr lang="ru-RU" sz="1800" dirty="0" smtClean="0"/>
            </a:br>
            <a:r>
              <a:rPr lang="ru-RU" sz="1800" dirty="0" smtClean="0"/>
              <a:t>Имущественный комплекс базы отдыха «</a:t>
            </a:r>
            <a:r>
              <a:rPr lang="ru-RU" sz="1800" dirty="0" err="1" smtClean="0"/>
              <a:t>Камбары</a:t>
            </a:r>
            <a:r>
              <a:rPr lang="ru-RU" sz="1800" dirty="0" smtClean="0"/>
              <a:t>»</a:t>
            </a:r>
            <a:endParaRPr lang="ru-RU" sz="1800" dirty="0"/>
          </a:p>
        </p:txBody>
      </p:sp>
      <p:sp>
        <p:nvSpPr>
          <p:cNvPr id="28675" name="Номер слайда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8197E03-5CB4-4900-A8E5-979D0B49AE4C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2867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3314"/>
            <a:ext cx="2952000" cy="221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60"/>
            <a:ext cx="2952000" cy="221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643314"/>
            <a:ext cx="2952000" cy="221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1285860"/>
            <a:ext cx="2952000" cy="221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381" y="1285860"/>
            <a:ext cx="2952000" cy="221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381" y="3643314"/>
            <a:ext cx="2952000" cy="221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400" dirty="0" smtClean="0"/>
              <a:t>Краткое описание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7F03BE-A023-4F43-BB09-13CD966EE3E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3643314"/>
          <a:ext cx="8677598" cy="17468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8057"/>
                <a:gridCol w="6191308"/>
                <a:gridCol w="2088233"/>
              </a:tblGrid>
              <a:tr h="3257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№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объекта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Начальная цена продажи  </a:t>
                      </a:r>
                      <a:b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 с учетом НДС),  руб.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0574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Недвижимое имущество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+mj-lt"/>
                      </a:endParaRPr>
                    </a:p>
                  </a:txBody>
                  <a:tcPr anchor="ctr"/>
                </a:tc>
              </a:tr>
              <a:tr h="33433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1.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Имущественный комплекс базы отдыха «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Камбары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(40 объектов), Владимирская область, </a:t>
                      </a:r>
                      <a:r>
                        <a:rPr lang="ru-RU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Камешковский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район, д. Пенкино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11 787 430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0563" name="Прямоугольник 4"/>
          <p:cNvSpPr>
            <a:spLocks noChangeArrowheads="1"/>
          </p:cNvSpPr>
          <p:nvPr/>
        </p:nvSpPr>
        <p:spPr bwMode="auto">
          <a:xfrm>
            <a:off x="142875" y="1357313"/>
            <a:ext cx="88582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 smtClean="0"/>
              <a:t>Объект представляет собой часть базы отдыха, расположенной на огороженном земельном участке площадью 11,5 га в сосновом лесу неподалеку от д.Пенкино </a:t>
            </a:r>
            <a:r>
              <a:rPr lang="ru-RU" sz="1600" dirty="0" err="1" smtClean="0"/>
              <a:t>Камешковского</a:t>
            </a:r>
            <a:r>
              <a:rPr lang="ru-RU" sz="1600" dirty="0" smtClean="0"/>
              <a:t> района на берегу реки </a:t>
            </a:r>
            <a:r>
              <a:rPr lang="ru-RU" sz="1600" dirty="0" err="1" smtClean="0"/>
              <a:t>Клязьмы</a:t>
            </a:r>
            <a:r>
              <a:rPr lang="ru-RU" sz="1600" dirty="0" smtClean="0"/>
              <a:t>. </a:t>
            </a:r>
          </a:p>
          <a:p>
            <a:pPr algn="just"/>
            <a:r>
              <a:rPr lang="ru-RU" sz="1600" dirty="0" smtClean="0"/>
              <a:t>Годы постройки – 1972-1979. </a:t>
            </a:r>
            <a:r>
              <a:rPr lang="ru-RU" sz="1600" smtClean="0"/>
              <a:t>В состав </a:t>
            </a:r>
            <a:r>
              <a:rPr lang="ru-RU" sz="1600" dirty="0" smtClean="0"/>
              <a:t>имущественного комплекса входят летние домики, санитарный павильон, дом обслуживающего персонала, административный корпус со столовой, гараж, домик сторожа, зимний корпус, инженерные сети.</a:t>
            </a:r>
          </a:p>
          <a:p>
            <a:pPr algn="just"/>
            <a:r>
              <a:rPr lang="ru-RU" sz="1600" dirty="0" smtClean="0"/>
              <a:t>Назначение использования  - для организации отдыха.</a:t>
            </a:r>
            <a:endParaRPr lang="ru-RU" sz="1600" dirty="0"/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94BC3E-FE52-410A-9D45-75D768866C97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Справочная информация: перечень объектов</a:t>
            </a: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r">
              <a:defRPr/>
            </a:pPr>
            <a:fld id="{DF32D131-D09B-47B6-AE8C-6D6BAA9F3567}" type="slidenum">
              <a:rPr lang="ru-RU" sz="2200" b="1">
                <a:solidFill>
                  <a:schemeClr val="hlink"/>
                </a:solidFill>
                <a:cs typeface="+mn-cs"/>
              </a:rPr>
              <a:pPr algn="r">
                <a:defRPr/>
              </a:pPr>
              <a:t>5</a:t>
            </a:fld>
            <a:endParaRPr lang="ru-RU" sz="2200" b="1" dirty="0">
              <a:solidFill>
                <a:schemeClr val="hlink"/>
              </a:solidFill>
              <a:cs typeface="+mn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953037"/>
          <a:ext cx="9144000" cy="52620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80402"/>
                <a:gridCol w="4463598"/>
              </a:tblGrid>
              <a:tr h="6638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объекта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объекта</a:t>
                      </a:r>
                      <a:endParaRPr lang="ru-RU" sz="1200" dirty="0"/>
                    </a:p>
                  </a:txBody>
                  <a:tcPr anchor="ctr"/>
                </a:tc>
              </a:tr>
              <a:tr h="229910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200" kern="1200" dirty="0" smtClean="0"/>
                        <a:t>1. Здание дома для туристов № 1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200" kern="1200" dirty="0" smtClean="0"/>
                        <a:t>21. Здание дома для туристов № 23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29910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200" kern="1200" dirty="0" smtClean="0"/>
                        <a:t>2. Здание дома для туристов № 2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200" kern="1200" dirty="0" smtClean="0"/>
                        <a:t>22. Здание дома для туристов № 24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29910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200" kern="1200" baseline="0" dirty="0" smtClean="0"/>
                        <a:t>3. </a:t>
                      </a:r>
                      <a:r>
                        <a:rPr lang="ru-RU" sz="1200" kern="1200" dirty="0" smtClean="0"/>
                        <a:t>Здание дома для туристов № 3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200" kern="1200" dirty="0" smtClean="0"/>
                        <a:t>23. Здание дома для туристов № 25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29910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200" kern="1200" dirty="0" smtClean="0"/>
                        <a:t>4. Здание дома для туристов № 4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200" kern="1200" dirty="0" smtClean="0"/>
                        <a:t>24. Здание дома для туристов № 26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29910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200" kern="1200" dirty="0" smtClean="0"/>
                        <a:t>5. Здание дома для туристов № 5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200" kern="1200" dirty="0" smtClean="0"/>
                        <a:t>25. Здание дома для туристов № 27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29910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200" kern="1200" dirty="0" smtClean="0"/>
                        <a:t>6. Здание дома для туристов № 6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200" kern="1200" dirty="0" smtClean="0"/>
                        <a:t>26. Здание дома для туристов № 28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29910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200" kern="1200" dirty="0" smtClean="0"/>
                        <a:t>7. Здание дома для туристов № 7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200" kern="1200" dirty="0" smtClean="0"/>
                        <a:t>27. Здание гаража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29910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200" kern="1200" dirty="0" smtClean="0"/>
                        <a:t>8. Здание дома для туристов № 8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200" kern="1200" dirty="0" smtClean="0"/>
                        <a:t>28. Здание дома сторожа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29910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200" kern="1200" dirty="0" smtClean="0"/>
                        <a:t>9. Здание дома для туристов № 9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29. Здание санитарного павильона</a:t>
                      </a:r>
                    </a:p>
                  </a:txBody>
                  <a:tcPr marL="0" marR="0" marT="0" marB="0"/>
                </a:tc>
              </a:tr>
              <a:tr h="229910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200" kern="1200" dirty="0" smtClean="0"/>
                        <a:t>10. Здание дома для туристов № 10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30. Здание дома для обслуживающего персонала</a:t>
                      </a:r>
                    </a:p>
                  </a:txBody>
                  <a:tcPr marL="0" marR="0" marT="0" marB="0"/>
                </a:tc>
              </a:tr>
              <a:tr h="229910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200" kern="1200" dirty="0" smtClean="0"/>
                        <a:t>11. Здание дома для туристов № 11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31. Здание очистных сооружений</a:t>
                      </a:r>
                    </a:p>
                  </a:txBody>
                  <a:tcPr marL="0" marR="0" marT="0" marB="0"/>
                </a:tc>
              </a:tr>
              <a:tr h="229910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200" kern="1200" dirty="0" smtClean="0"/>
                        <a:t>12. Здание дома для туристов № 11а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32. Здание трансформаторной станции</a:t>
                      </a:r>
                    </a:p>
                  </a:txBody>
                  <a:tcPr marL="0" marR="0" marT="0" marB="0"/>
                </a:tc>
              </a:tr>
              <a:tr h="229910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200" kern="1200" dirty="0" smtClean="0"/>
                        <a:t>13. Здание дома для туристов № 12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33. Здание котельной</a:t>
                      </a:r>
                    </a:p>
                  </a:txBody>
                  <a:tcPr marL="0" marR="0" marT="0" marB="0"/>
                </a:tc>
              </a:tr>
              <a:tr h="229910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200" kern="1200" dirty="0" smtClean="0"/>
                        <a:t>14. Здание дома для туристов № 12а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34. Здание зимнего корпуса</a:t>
                      </a:r>
                    </a:p>
                  </a:txBody>
                  <a:tcPr marL="0" marR="0" marT="0" marB="0"/>
                </a:tc>
              </a:tr>
              <a:tr h="229910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200" kern="1200" dirty="0" smtClean="0"/>
                        <a:t>15. Здание дома для туристов № 13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35. Здание административного комплекса  со столовой</a:t>
                      </a:r>
                    </a:p>
                  </a:txBody>
                  <a:tcPr marL="0" marR="0" marT="0" marB="0"/>
                </a:tc>
              </a:tr>
              <a:tr h="229910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200" kern="1200" dirty="0" smtClean="0"/>
                        <a:t>16. Здание дома для туристов № 15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36.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Внутриплощадные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сети водопровода</a:t>
                      </a:r>
                    </a:p>
                  </a:txBody>
                  <a:tcPr marL="0" marR="0" marT="0" marB="0"/>
                </a:tc>
              </a:tr>
              <a:tr h="229910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200" kern="1200" dirty="0" smtClean="0"/>
                        <a:t>17. Здание дома для туристов № 16А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37. Внутриплощадочные сети канализации</a:t>
                      </a:r>
                    </a:p>
                  </a:txBody>
                  <a:tcPr marL="0" marR="0" marT="0" marB="0"/>
                </a:tc>
              </a:tr>
              <a:tr h="229910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200" kern="1200" dirty="0" smtClean="0"/>
                        <a:t>18. Здание дома для туристов № 20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38.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Внутриплощадные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сети теплофикации</a:t>
                      </a:r>
                    </a:p>
                  </a:txBody>
                  <a:tcPr marL="0" marR="0" marT="0" marB="0"/>
                </a:tc>
              </a:tr>
              <a:tr h="229910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200" kern="1200" dirty="0" smtClean="0"/>
                        <a:t>19. Здание дома для туристов № 21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39. Подъездной путь к базе отдыха "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Камбары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0" marR="0" marT="0" marB="0"/>
                </a:tc>
              </a:tr>
              <a:tr h="229910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200" kern="1200" dirty="0" smtClean="0"/>
                        <a:t>20. Здание дома для туристов № 22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40.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Внутриплощадное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электроснабжение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81EBDF-3190-44AC-8C71-8A820365748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400" dirty="0" smtClean="0"/>
              <a:t>Краткое описание</a:t>
            </a: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r">
              <a:defRPr/>
            </a:pPr>
            <a:fld id="{5B12C731-0CDB-4E17-BE9E-696D3F4B6413}" type="slidenum">
              <a:rPr lang="ru-RU" sz="2200" b="1">
                <a:solidFill>
                  <a:schemeClr val="hlink"/>
                </a:solidFill>
                <a:cs typeface="+mn-cs"/>
              </a:rPr>
              <a:pPr algn="r">
                <a:defRPr/>
              </a:pPr>
              <a:t>6</a:t>
            </a:fld>
            <a:endParaRPr lang="ru-RU" sz="2200" b="1" dirty="0">
              <a:solidFill>
                <a:schemeClr val="hlink"/>
              </a:solidFill>
              <a:cs typeface="+mn-cs"/>
            </a:endParaRPr>
          </a:p>
        </p:txBody>
      </p:sp>
      <p:sp>
        <p:nvSpPr>
          <p:cNvPr id="23557" name="Прямоугольник 12"/>
          <p:cNvSpPr>
            <a:spLocks noChangeArrowheads="1"/>
          </p:cNvSpPr>
          <p:nvPr/>
        </p:nvSpPr>
        <p:spPr bwMode="auto">
          <a:xfrm>
            <a:off x="214313" y="1285875"/>
            <a:ext cx="857250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361950" algn="just">
              <a:spcBef>
                <a:spcPts val="600"/>
              </a:spcBef>
              <a:buFontTx/>
              <a:buAutoNum type="arabicPeriod"/>
              <a:defRPr/>
            </a:pPr>
            <a:r>
              <a:rPr lang="ru-RU" dirty="0" smtClean="0"/>
              <a:t>Юридический статус: все объекты, входящие в состав </a:t>
            </a:r>
            <a:r>
              <a:rPr lang="ru-RU" smtClean="0"/>
              <a:t>имущественного комплекса, </a:t>
            </a:r>
            <a:r>
              <a:rPr lang="ru-RU" dirty="0" smtClean="0"/>
              <a:t>принадлежат ОАО «ВПО «</a:t>
            </a:r>
            <a:r>
              <a:rPr lang="ru-RU" dirty="0" err="1" smtClean="0"/>
              <a:t>Точмаш</a:t>
            </a:r>
            <a:r>
              <a:rPr lang="ru-RU" dirty="0" smtClean="0"/>
              <a:t>» на праве собственности. Земельный участок относится к категории особо охраняемых территорий и используется на правах аренды. </a:t>
            </a:r>
          </a:p>
          <a:p>
            <a:pPr marL="180975" indent="361950" algn="just">
              <a:spcBef>
                <a:spcPts val="600"/>
              </a:spcBef>
              <a:buFontTx/>
              <a:buAutoNum type="arabicPeriod"/>
              <a:defRPr/>
            </a:pPr>
            <a:r>
              <a:rPr lang="ru-RU" dirty="0" smtClean="0"/>
              <a:t>Имущественный комплекс расположен по адресу: Владимирская область, </a:t>
            </a:r>
            <a:r>
              <a:rPr lang="ru-RU" dirty="0" err="1" smtClean="0"/>
              <a:t>Камешковский</a:t>
            </a:r>
            <a:r>
              <a:rPr lang="ru-RU" dirty="0" smtClean="0"/>
              <a:t> район, д. Пенкино</a:t>
            </a:r>
          </a:p>
          <a:p>
            <a:pPr marL="180975" indent="361950" algn="just">
              <a:spcBef>
                <a:spcPts val="600"/>
              </a:spcBef>
              <a:buFontTx/>
              <a:buAutoNum type="arabicPeriod"/>
              <a:defRPr/>
            </a:pPr>
            <a:r>
              <a:rPr lang="ru-RU" dirty="0" smtClean="0"/>
              <a:t>Имущественный комплекс используется для организации отдыха.  </a:t>
            </a:r>
            <a:endParaRPr lang="ru-RU" dirty="0"/>
          </a:p>
          <a:p>
            <a:pPr marL="180975" indent="361950" algn="just">
              <a:spcBef>
                <a:spcPts val="600"/>
              </a:spcBef>
              <a:buFontTx/>
              <a:buAutoNum type="arabicPeriod"/>
              <a:defRPr/>
            </a:pPr>
            <a:r>
              <a:rPr lang="ru-RU" dirty="0" smtClean="0"/>
              <a:t>Состояние  объекта – требует ремонта. </a:t>
            </a:r>
            <a:endParaRPr lang="ru-RU" dirty="0"/>
          </a:p>
          <a:p>
            <a:pPr marL="180975" indent="361950" algn="just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dirty="0" smtClean="0"/>
              <a:t>Все строения (за исключением летних домиков и здания обслуживающего персонала) отапливаемые, отопление и горячее водоснабжение производится от собственной котельной, электроснабжение осуществляется от собственной трансформаторной станции, кроме того, база снабжена собственными очистными сооружениями. </a:t>
            </a:r>
            <a:r>
              <a:rPr lang="ru-RU" dirty="0"/>
              <a:t>	</a:t>
            </a:r>
            <a:endParaRPr lang="ru-RU" dirty="0" smtClean="0"/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B28C56-3920-477A-92E2-52BD272C1BBC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400" dirty="0" smtClean="0"/>
              <a:t>Информационное сообщение</a:t>
            </a: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r">
              <a:defRPr/>
            </a:pPr>
            <a:fld id="{392C1FBE-915A-457B-B98D-48B6CD7B8F64}" type="slidenum">
              <a:rPr lang="ru-RU" sz="2200" b="1">
                <a:solidFill>
                  <a:schemeClr val="hlink"/>
                </a:solidFill>
                <a:cs typeface="+mn-cs"/>
              </a:rPr>
              <a:pPr algn="r">
                <a:defRPr/>
              </a:pPr>
              <a:t>7</a:t>
            </a:fld>
            <a:endParaRPr lang="ru-RU" sz="2200" b="1" dirty="0">
              <a:solidFill>
                <a:schemeClr val="hlink"/>
              </a:solidFill>
              <a:cs typeface="+mn-cs"/>
            </a:endParaRPr>
          </a:p>
        </p:txBody>
      </p:sp>
      <p:sp>
        <p:nvSpPr>
          <p:cNvPr id="7" name="Прямоугольник 12"/>
          <p:cNvSpPr>
            <a:spLocks noChangeArrowheads="1"/>
          </p:cNvSpPr>
          <p:nvPr/>
        </p:nvSpPr>
        <p:spPr bwMode="auto">
          <a:xfrm>
            <a:off x="179512" y="1268760"/>
            <a:ext cx="8964488" cy="50783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ОАО «ВПО «</a:t>
            </a:r>
            <a:r>
              <a:rPr lang="ru-RU" b="1" dirty="0" err="1" smtClean="0"/>
              <a:t>Точмаш</a:t>
            </a:r>
            <a:r>
              <a:rPr lang="ru-RU" b="1" dirty="0" smtClean="0"/>
              <a:t>» сообщает о проведении открытого аукциона </a:t>
            </a:r>
          </a:p>
          <a:p>
            <a:pPr algn="ctr"/>
            <a:r>
              <a:rPr lang="ru-RU" b="1" dirty="0" smtClean="0"/>
              <a:t>с открытой формой подачи предложений по цене на право заключения договора  купли-продажи недвижимого имущества </a:t>
            </a:r>
          </a:p>
          <a:p>
            <a:pPr marL="180975" indent="266700" algn="just"/>
            <a:endParaRPr lang="ru-RU" b="1" dirty="0" smtClean="0"/>
          </a:p>
          <a:p>
            <a:pPr marL="180975" indent="266700" algn="just"/>
            <a:r>
              <a:rPr lang="ru-RU" b="1" dirty="0" smtClean="0"/>
              <a:t>Состав  Имущества: </a:t>
            </a:r>
            <a:r>
              <a:rPr lang="ru-RU" dirty="0" smtClean="0"/>
              <a:t>Имущественный комплекс базы отдыха «</a:t>
            </a:r>
            <a:r>
              <a:rPr lang="ru-RU" dirty="0" err="1" smtClean="0"/>
              <a:t>Камбары</a:t>
            </a:r>
            <a:r>
              <a:rPr lang="ru-RU" dirty="0" smtClean="0"/>
              <a:t>», Владимирская область, </a:t>
            </a:r>
            <a:r>
              <a:rPr lang="ru-RU" dirty="0" err="1" smtClean="0"/>
              <a:t>Камешковский</a:t>
            </a:r>
            <a:r>
              <a:rPr lang="ru-RU" dirty="0" smtClean="0"/>
              <a:t> </a:t>
            </a:r>
            <a:r>
              <a:rPr lang="ru-RU" dirty="0" err="1" smtClean="0"/>
              <a:t>райно</a:t>
            </a:r>
            <a:r>
              <a:rPr lang="ru-RU" dirty="0" smtClean="0"/>
              <a:t>, д. Пенкино. Перечень объектов, входящих в состав имущественного комплекса базы отдыха «</a:t>
            </a:r>
            <a:r>
              <a:rPr lang="ru-RU" dirty="0" err="1" smtClean="0"/>
              <a:t>Камбары</a:t>
            </a:r>
            <a:r>
              <a:rPr lang="ru-RU" dirty="0" smtClean="0"/>
              <a:t>»  приведен на слайде 5 и подробно описан в Документации по проведению аукциона</a:t>
            </a:r>
          </a:p>
          <a:p>
            <a:pPr marL="180975" indent="266700" algn="just"/>
            <a:endParaRPr lang="ru-RU" dirty="0" smtClean="0"/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Начальная цена договора – 11 787 430 (одиннадцать миллионов  семьсот восемьдесят семь тысяч четыреста тридцать) рублей.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Шаг аукциона – 500 000 (пятьсот тысяч) рублей.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Размер задатка – 2 000 000 (два миллиона) рублей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algn="just"/>
            <a:r>
              <a:rPr lang="ru-RU" dirty="0" smtClean="0"/>
              <a:t>Возможна рассрочка оплаты предмета аукциона равными долями на срок 3 года</a:t>
            </a:r>
            <a:endParaRPr lang="ru-RU" dirty="0" smtClean="0"/>
          </a:p>
          <a:p>
            <a:pPr marL="180975" indent="266700" algn="just"/>
            <a:endParaRPr lang="ru-RU" b="1" dirty="0" smtClean="0"/>
          </a:p>
          <a:p>
            <a:pPr indent="447675" algn="just"/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63" y="4357688"/>
            <a:ext cx="635793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000" dirty="0" smtClean="0"/>
              <a:t>Контактная информация</a:t>
            </a:r>
            <a:endParaRPr lang="ru-RU" sz="2000" dirty="0"/>
          </a:p>
        </p:txBody>
      </p:sp>
      <p:sp>
        <p:nvSpPr>
          <p:cNvPr id="33796" name="Номер слайда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1882D38-6D7B-42CE-B80B-1EB319101B22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33797" name="Прямоугольник 5"/>
          <p:cNvSpPr>
            <a:spLocks noChangeArrowheads="1"/>
          </p:cNvSpPr>
          <p:nvPr/>
        </p:nvSpPr>
        <p:spPr bwMode="auto">
          <a:xfrm>
            <a:off x="571500" y="1428750"/>
            <a:ext cx="7929563" cy="33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r>
              <a:rPr lang="ru-RU" sz="1400" dirty="0"/>
              <a:t>тел.: </a:t>
            </a:r>
            <a:r>
              <a:rPr lang="ru-RU" sz="1400" dirty="0" smtClean="0"/>
              <a:t>(4922)  47-30-52 , 47-33-69, 43-14-99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/>
              <a:t>факс: </a:t>
            </a:r>
            <a:r>
              <a:rPr lang="ru-RU" sz="1400" dirty="0" smtClean="0"/>
              <a:t>(4922)  47-33-13</a:t>
            </a:r>
            <a:endParaRPr lang="ru-RU" sz="1400" dirty="0"/>
          </a:p>
          <a:p>
            <a:pPr algn="ctr"/>
            <a:endParaRPr lang="ru-RU" sz="1400" dirty="0"/>
          </a:p>
          <a:p>
            <a:pPr algn="ctr"/>
            <a:r>
              <a:rPr lang="en-US" sz="1400" dirty="0" smtClean="0"/>
              <a:t>E-mail: </a:t>
            </a:r>
            <a:r>
              <a:rPr lang="en-US" sz="1400" u="sng" dirty="0" smtClean="0">
                <a:hlinkClick r:id="rId3"/>
              </a:rPr>
              <a:t>tochmash35@rambler.ru</a:t>
            </a:r>
            <a:r>
              <a:rPr lang="en-US" sz="1400" dirty="0" smtClean="0"/>
              <a:t>, </a:t>
            </a:r>
            <a:r>
              <a:rPr lang="en-US" sz="1400" u="sng" dirty="0" smtClean="0"/>
              <a:t>pochta@vpotochmash.org  </a:t>
            </a:r>
            <a:endParaRPr lang="ru-RU" sz="1400" dirty="0" smtClean="0"/>
          </a:p>
          <a:p>
            <a:pPr algn="ctr"/>
            <a:r>
              <a:rPr lang="en-US" sz="1400" dirty="0" smtClean="0"/>
              <a:t> </a:t>
            </a:r>
            <a:endParaRPr lang="ru-RU" sz="1400" dirty="0" smtClean="0"/>
          </a:p>
          <a:p>
            <a:pPr algn="ctr"/>
            <a:r>
              <a:rPr lang="ru-RU" sz="1400" dirty="0" smtClean="0"/>
              <a:t>Сайт: </a:t>
            </a:r>
          </a:p>
          <a:p>
            <a:pPr algn="ctr"/>
            <a:r>
              <a:rPr lang="ru-RU" sz="1400" u="sng" dirty="0" err="1" smtClean="0"/>
              <a:t>www.vpotochmash.ru</a:t>
            </a:r>
            <a:endParaRPr lang="ru-RU" sz="1400" dirty="0" smtClean="0"/>
          </a:p>
          <a:p>
            <a:pPr algn="ctr"/>
            <a:endParaRPr lang="ru-RU" sz="1400" dirty="0"/>
          </a:p>
          <a:p>
            <a:pPr algn="ctr"/>
            <a:r>
              <a:rPr lang="ru-RU" sz="1400" dirty="0"/>
              <a:t>Почтовый адрес: </a:t>
            </a:r>
            <a:r>
              <a:rPr lang="ru-RU" sz="1400" dirty="0" smtClean="0"/>
              <a:t>600007, г</a:t>
            </a:r>
            <a:r>
              <a:rPr lang="ru-RU" sz="1400" dirty="0"/>
              <a:t>. </a:t>
            </a:r>
            <a:r>
              <a:rPr lang="ru-RU" sz="1400" dirty="0" smtClean="0"/>
              <a:t>Владимир, ул. Северная, д. 1а</a:t>
            </a:r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300" dirty="0"/>
          </a:p>
        </p:txBody>
      </p:sp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44" y="5643578"/>
            <a:ext cx="1473320" cy="76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pic="http://schemas.openxmlformats.org/drawingml/2006/picture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pic="http://schemas.openxmlformats.org/drawingml/2006/picture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pic="http://schemas.openxmlformats.org/drawingml/2006/picture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-default">
  <a:themeElements>
    <a:clrScheme name="a-defaul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-content">
  <a:themeElements>
    <a:clrScheme name="a-conten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cont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-section62">
  <a:themeElements>
    <a:clrScheme name="a-section62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section6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section6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2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2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2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2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2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-section61">
  <a:themeElements>
    <a:clrScheme name="a-section61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section6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section6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1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1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1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1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1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a-section63">
  <a:themeElements>
    <a:clrScheme name="a-section63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section6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section6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3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3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3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3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3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a-section64">
  <a:themeElements>
    <a:clrScheme name="a-section64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section6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section6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4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4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4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4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4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a-section65">
  <a:themeElements>
    <a:clrScheme name="a-section65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section6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section6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5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5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5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5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5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a-section66">
  <a:themeElements>
    <a:clrScheme name="a-section66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section6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section6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6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6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6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6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6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9541</TotalTime>
  <Words>689</Words>
  <Application>Microsoft Office PowerPoint</Application>
  <PresentationFormat>Экран (4:3)</PresentationFormat>
  <Paragraphs>108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a-default</vt:lpstr>
      <vt:lpstr>a-content</vt:lpstr>
      <vt:lpstr>a-section62</vt:lpstr>
      <vt:lpstr>a-section61</vt:lpstr>
      <vt:lpstr>a-section63</vt:lpstr>
      <vt:lpstr>a-section64</vt:lpstr>
      <vt:lpstr>a-section65</vt:lpstr>
      <vt:lpstr>a-section66</vt:lpstr>
      <vt:lpstr>Имущественный комплекс базы отдыха  «Камбары» (40 объектов)  Открытое акционерное общество  «Владимирское производственное объединение «Точмаш»</vt:lpstr>
      <vt:lpstr>Имущественный комплекс базы отдыха «Камбары» (40 объектов)</vt:lpstr>
      <vt:lpstr>Фото объекта Имущественный комплекс базы отдыха «Камбары»</vt:lpstr>
      <vt:lpstr>Краткое описание</vt:lpstr>
      <vt:lpstr>Справочная информация: перечень объектов</vt:lpstr>
      <vt:lpstr>Краткое описание</vt:lpstr>
      <vt:lpstr>Информационное сообщение</vt:lpstr>
      <vt:lpstr>Контактная информация</vt:lpstr>
    </vt:vector>
  </TitlesOfParts>
  <Company>Rosatom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презентации. (если название очень большое, то его можно писать в три строки)</dc:title>
  <dc:creator>Artem Karida</dc:creator>
  <cp:lastModifiedBy>5645</cp:lastModifiedBy>
  <cp:revision>784</cp:revision>
  <cp:lastPrinted>2011-06-15T07:18:57Z</cp:lastPrinted>
  <dcterms:created xsi:type="dcterms:W3CDTF">2009-06-02T06:21:27Z</dcterms:created>
  <dcterms:modified xsi:type="dcterms:W3CDTF">2013-09-02T05:26:48Z</dcterms:modified>
</cp:coreProperties>
</file>